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notesMasterIdLst>
    <p:notesMasterId r:id="rId37"/>
  </p:notesMasterIdLst>
  <p:sldIdLst>
    <p:sldId id="380" r:id="rId2"/>
    <p:sldId id="336" r:id="rId3"/>
    <p:sldId id="279" r:id="rId4"/>
    <p:sldId id="280" r:id="rId5"/>
    <p:sldId id="281" r:id="rId6"/>
    <p:sldId id="282" r:id="rId7"/>
    <p:sldId id="284" r:id="rId8"/>
    <p:sldId id="285" r:id="rId9"/>
    <p:sldId id="286" r:id="rId10"/>
    <p:sldId id="289" r:id="rId11"/>
    <p:sldId id="290" r:id="rId12"/>
    <p:sldId id="291" r:id="rId13"/>
    <p:sldId id="292" r:id="rId14"/>
    <p:sldId id="293" r:id="rId15"/>
    <p:sldId id="294" r:id="rId16"/>
    <p:sldId id="295" r:id="rId17"/>
    <p:sldId id="296" r:id="rId18"/>
    <p:sldId id="297" r:id="rId19"/>
    <p:sldId id="298" r:id="rId20"/>
    <p:sldId id="299" r:id="rId21"/>
    <p:sldId id="300" r:id="rId22"/>
    <p:sldId id="301" r:id="rId23"/>
    <p:sldId id="302" r:id="rId24"/>
    <p:sldId id="303" r:id="rId25"/>
    <p:sldId id="304" r:id="rId26"/>
    <p:sldId id="305" r:id="rId27"/>
    <p:sldId id="306" r:id="rId28"/>
    <p:sldId id="307" r:id="rId29"/>
    <p:sldId id="308" r:id="rId30"/>
    <p:sldId id="309" r:id="rId31"/>
    <p:sldId id="310" r:id="rId32"/>
    <p:sldId id="311" r:id="rId33"/>
    <p:sldId id="312" r:id="rId34"/>
    <p:sldId id="313" r:id="rId35"/>
    <p:sldId id="381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ART2" id="{BD6F6D33-F318-4B78-A744-D80A7D785308}">
          <p14:sldIdLst>
            <p14:sldId id="380"/>
            <p14:sldId id="336"/>
            <p14:sldId id="279"/>
            <p14:sldId id="280"/>
            <p14:sldId id="281"/>
            <p14:sldId id="282"/>
            <p14:sldId id="284"/>
            <p14:sldId id="285"/>
            <p14:sldId id="286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  <p14:sldId id="311"/>
            <p14:sldId id="312"/>
            <p14:sldId id="313"/>
            <p14:sldId id="381"/>
          </p14:sldIdLst>
        </p14:section>
        <p14:section name="默认节" id="{D7CBFEE6-9111-4120-A8E3-EA1DE239A422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69817" autoAdjust="0"/>
  </p:normalViewPr>
  <p:slideViewPr>
    <p:cSldViewPr snapToGrid="0" showGuides="1">
      <p:cViewPr varScale="1">
        <p:scale>
          <a:sx n="76" d="100"/>
          <a:sy n="76" d="100"/>
        </p:scale>
        <p:origin x="1836" y="84"/>
      </p:cViewPr>
      <p:guideLst/>
    </p:cSldViewPr>
  </p:slideViewPr>
  <p:outlineViewPr>
    <p:cViewPr>
      <p:scale>
        <a:sx n="33" d="100"/>
        <a:sy n="33" d="100"/>
      </p:scale>
      <p:origin x="0" y="-2562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E50EE2-0A4F-4CD9-84C3-4218C2F224C5}" type="datetimeFigureOut">
              <a:rPr lang="en-AU" smtClean="0"/>
              <a:t>8/07/2022</a:t>
            </a:fld>
            <a:endParaRPr lang="en-AU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AU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E6E219-0852-42C1-A643-A5FCFD0E87A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528887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E6E219-0852-42C1-A643-A5FCFD0E87A1}" type="slidenum">
              <a:rPr lang="en-AU" smtClean="0"/>
              <a:t>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699496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E6E219-0852-42C1-A643-A5FCFD0E87A1}" type="slidenum">
              <a:rPr lang="en-AU" smtClean="0"/>
              <a:t>11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053188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E6E219-0852-42C1-A643-A5FCFD0E87A1}" type="slidenum">
              <a:rPr lang="en-AU" smtClean="0"/>
              <a:t>12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647126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E6E219-0852-42C1-A643-A5FCFD0E87A1}" type="slidenum">
              <a:rPr lang="en-AU" smtClean="0"/>
              <a:t>13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773861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E6E219-0852-42C1-A643-A5FCFD0E87A1}" type="slidenum">
              <a:rPr lang="en-AU" smtClean="0"/>
              <a:t>14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099972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E6E219-0852-42C1-A643-A5FCFD0E87A1}" type="slidenum">
              <a:rPr lang="en-AU" smtClean="0"/>
              <a:t>15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642591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E6E219-0852-42C1-A643-A5FCFD0E87A1}" type="slidenum">
              <a:rPr lang="en-AU" smtClean="0"/>
              <a:t>16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517181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E6E219-0852-42C1-A643-A5FCFD0E87A1}" type="slidenum">
              <a:rPr lang="en-AU" smtClean="0"/>
              <a:t>17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614360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E6E219-0852-42C1-A643-A5FCFD0E87A1}" type="slidenum">
              <a:rPr lang="en-AU" smtClean="0"/>
              <a:t>18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156734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E6E219-0852-42C1-A643-A5FCFD0E87A1}" type="slidenum">
              <a:rPr lang="en-AU" smtClean="0"/>
              <a:t>19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133789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E6E219-0852-42C1-A643-A5FCFD0E87A1}" type="slidenum">
              <a:rPr lang="en-AU" smtClean="0"/>
              <a:t>20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607692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E6E219-0852-42C1-A643-A5FCFD0E87A1}" type="slidenum">
              <a:rPr lang="en-AU" smtClean="0"/>
              <a:t>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8561621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E6E219-0852-42C1-A643-A5FCFD0E87A1}" type="slidenum">
              <a:rPr lang="en-AU" smtClean="0"/>
              <a:t>21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2507377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E6E219-0852-42C1-A643-A5FCFD0E87A1}" type="slidenum">
              <a:rPr lang="en-AU" smtClean="0"/>
              <a:t>22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1002470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E6E219-0852-42C1-A643-A5FCFD0E87A1}" type="slidenum">
              <a:rPr lang="en-AU" smtClean="0"/>
              <a:t>23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0655655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E6E219-0852-42C1-A643-A5FCFD0E87A1}" type="slidenum">
              <a:rPr lang="en-AU" smtClean="0"/>
              <a:t>24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664380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E6E219-0852-42C1-A643-A5FCFD0E87A1}" type="slidenum">
              <a:rPr lang="en-AU" smtClean="0"/>
              <a:t>25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5970141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E6E219-0852-42C1-A643-A5FCFD0E87A1}" type="slidenum">
              <a:rPr lang="en-AU" smtClean="0"/>
              <a:t>26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0112572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E6E219-0852-42C1-A643-A5FCFD0E87A1}" type="slidenum">
              <a:rPr lang="en-AU" smtClean="0"/>
              <a:t>27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6651776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E6E219-0852-42C1-A643-A5FCFD0E87A1}" type="slidenum">
              <a:rPr lang="en-AU" smtClean="0"/>
              <a:t>28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1683854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E6E219-0852-42C1-A643-A5FCFD0E87A1}" type="slidenum">
              <a:rPr lang="en-AU" smtClean="0"/>
              <a:t>29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2556664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E6E219-0852-42C1-A643-A5FCFD0E87A1}" type="slidenum">
              <a:rPr lang="en-AU" smtClean="0"/>
              <a:t>30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889338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E6E219-0852-42C1-A643-A5FCFD0E87A1}" type="slidenum">
              <a:rPr lang="en-AU" smtClean="0"/>
              <a:t>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0430573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E6E219-0852-42C1-A643-A5FCFD0E87A1}" type="slidenum">
              <a:rPr lang="en-AU" smtClean="0"/>
              <a:t>31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6244672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E6E219-0852-42C1-A643-A5FCFD0E87A1}" type="slidenum">
              <a:rPr lang="en-AU" smtClean="0"/>
              <a:t>32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4698204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E6E219-0852-42C1-A643-A5FCFD0E87A1}" type="slidenum">
              <a:rPr lang="en-AU" smtClean="0"/>
              <a:t>33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4781451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E6E219-0852-42C1-A643-A5FCFD0E87A1}" type="slidenum">
              <a:rPr lang="en-AU" smtClean="0"/>
              <a:t>34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4027095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/>
              <a:t>General understanding of terms in databases, details will be found in later part of the course.  </a:t>
            </a:r>
            <a:endParaRPr lang="en-AU" sz="1200"/>
          </a:p>
          <a:p>
            <a:endParaRPr lang="en-AU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E6E219-0852-42C1-A643-A5FCFD0E87A1}" type="slidenum">
              <a:rPr lang="en-AU" smtClean="0"/>
              <a:t>35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131850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E6E219-0852-42C1-A643-A5FCFD0E87A1}" type="slidenum">
              <a:rPr lang="en-AU" smtClean="0"/>
              <a:t>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196298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E6E219-0852-42C1-A643-A5FCFD0E87A1}" type="slidenum">
              <a:rPr lang="en-AU" smtClean="0"/>
              <a:t>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352962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E6E219-0852-42C1-A643-A5FCFD0E87A1}" type="slidenum">
              <a:rPr lang="en-AU" smtClean="0"/>
              <a:t>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884994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E6E219-0852-42C1-A643-A5FCFD0E87A1}" type="slidenum">
              <a:rPr lang="en-AU" smtClean="0"/>
              <a:t>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173209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E6E219-0852-42C1-A643-A5FCFD0E87A1}" type="slidenum">
              <a:rPr lang="en-AU" smtClean="0"/>
              <a:t>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193053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E6E219-0852-42C1-A643-A5FCFD0E87A1}" type="slidenum">
              <a:rPr lang="en-AU" smtClean="0"/>
              <a:t>10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86339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17F129-A3EF-45D6-95B5-CB5AEC05E4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AU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6CC6108-E732-4EFA-9468-C410B382C1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AU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06BDEEF-4BF6-4DB3-A99B-025B96A8AD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6D4D0-F8EF-4D4A-89F1-E9A1B14E2261}" type="datetimeFigureOut">
              <a:rPr lang="zh-CN" altLang="en-US" smtClean="0"/>
              <a:t>2022/7/8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F22F2BD-22D2-40C4-85CE-B8E3E43E57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C184D65-2552-433C-8120-0DB5E1270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6131A-2885-4E2D-86F7-0D0872EB02F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0892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B6189F6-7412-4512-B101-AA87460D63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AU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4DBCA29-C62B-47E6-B1EB-94A090243B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AU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F8ED6DA-4DBB-4686-B8D5-269BD4FAF2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6D4D0-F8EF-4D4A-89F1-E9A1B14E2261}" type="datetimeFigureOut">
              <a:rPr lang="zh-CN" altLang="en-US" smtClean="0"/>
              <a:t>2022/7/8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BB22B39-A40D-4C3A-B567-1F5B5E7DA8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82F5A3C-50EF-407B-95CE-2C6B0B7111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6131A-2885-4E2D-86F7-0D0872EB02F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75159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9433DE78-A2EC-4CDA-86EC-1A66FF8B408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AU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35B8B8A-DD57-4540-859D-AACA974AA2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AU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195FD8D-E253-4A38-A533-812610F1F6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6D4D0-F8EF-4D4A-89F1-E9A1B14E2261}" type="datetimeFigureOut">
              <a:rPr lang="zh-CN" altLang="en-US" smtClean="0"/>
              <a:t>2022/7/8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6C95F07-6FBF-402E-A459-50C6A72B09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1BA2169-F42B-4BBB-9698-FB56FDFA0E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6131A-2885-4E2D-86F7-0D0872EB02F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48528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2148078-FAF9-0F46-BF75-910E24DC1355}"/>
              </a:ext>
            </a:extLst>
          </p:cNvPr>
          <p:cNvSpPr txBox="1"/>
          <p:nvPr userDrawn="1"/>
        </p:nvSpPr>
        <p:spPr>
          <a:xfrm>
            <a:off x="5586886" y="1342548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i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/////////////</a:t>
            </a:r>
            <a:endParaRPr lang="en-US" b="1" i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8B21E48-1F5C-9B44-8E34-77AA582226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02970" y="1607340"/>
            <a:ext cx="8986058" cy="1821660"/>
          </a:xfrm>
        </p:spPr>
        <p:txBody>
          <a:bodyPr>
            <a:normAutofit/>
          </a:bodyPr>
          <a:lstStyle>
            <a:lvl1pPr algn="ctr">
              <a:defRPr sz="540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</a:t>
            </a:r>
            <a:r>
              <a:rPr lang="zh-CN" altLang="en-US" dirty="0"/>
              <a:t> </a:t>
            </a:r>
            <a:r>
              <a:rPr lang="en-US" altLang="zh-CN" dirty="0"/>
              <a:t>title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64D233-FB7B-4112-98CD-A2F86A89536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03586" y="3429000"/>
            <a:ext cx="5584826" cy="914400"/>
          </a:xfrm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</a:lstStyle>
          <a:p>
            <a:pPr lvl="0"/>
            <a:r>
              <a:rPr lang="en-US" dirty="0"/>
              <a:t>Subtitle here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6772873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normal with ref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 userDrawn="1"/>
        </p:nvSpPr>
        <p:spPr>
          <a:xfrm>
            <a:off x="208060" y="427081"/>
            <a:ext cx="75882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FAF7D4CD-A712-E246-8520-7DB1D7C5AF13}" type="slidenum">
              <a:rPr lang="zh-CN" altLang="en-US" sz="2200" b="0" i="0" kern="100" smtClean="0">
                <a:solidFill>
                  <a:schemeClr val="accent1"/>
                </a:solidFill>
                <a:latin typeface="+mn-lt"/>
                <a:ea typeface="微软雅黑" panose="020B0503020204020204" pitchFamily="34" charset="-122"/>
                <a:cs typeface="Arial" panose="020B0604020202020204" pitchFamily="34" charset="0"/>
              </a:rPr>
              <a:t>‹#›</a:t>
            </a:fld>
            <a:endParaRPr lang="zh-CN" altLang="en-US" sz="2200" b="0" i="0" kern="100" dirty="0">
              <a:solidFill>
                <a:schemeClr val="accent1"/>
              </a:solidFill>
              <a:latin typeface="+mn-lt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7" name="组合 6"/>
          <p:cNvGrpSpPr/>
          <p:nvPr userDrawn="1"/>
        </p:nvGrpSpPr>
        <p:grpSpPr>
          <a:xfrm>
            <a:off x="111063" y="175990"/>
            <a:ext cx="944625" cy="927986"/>
            <a:chOff x="3627746" y="1200316"/>
            <a:chExt cx="944625" cy="927986"/>
          </a:xfrm>
        </p:grpSpPr>
        <p:grpSp>
          <p:nvGrpSpPr>
            <p:cNvPr id="8" name="组合 7"/>
            <p:cNvGrpSpPr/>
            <p:nvPr/>
          </p:nvGrpSpPr>
          <p:grpSpPr>
            <a:xfrm>
              <a:off x="4339636" y="1200316"/>
              <a:ext cx="232735" cy="235114"/>
              <a:chOff x="4387704" y="1106340"/>
              <a:chExt cx="232735" cy="235114"/>
            </a:xfrm>
          </p:grpSpPr>
          <p:cxnSp>
            <p:nvCxnSpPr>
              <p:cNvPr id="12" name="直接连接符 11"/>
              <p:cNvCxnSpPr>
                <a:cxnSpLocks/>
              </p:cNvCxnSpPr>
              <p:nvPr/>
            </p:nvCxnSpPr>
            <p:spPr>
              <a:xfrm flipH="1">
                <a:off x="4387704" y="1108721"/>
                <a:ext cx="232735" cy="232733"/>
              </a:xfrm>
              <a:prstGeom prst="lin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直接连接符 12"/>
              <p:cNvCxnSpPr>
                <a:cxnSpLocks/>
              </p:cNvCxnSpPr>
              <p:nvPr/>
            </p:nvCxnSpPr>
            <p:spPr>
              <a:xfrm flipH="1">
                <a:off x="4425478" y="1106340"/>
                <a:ext cx="128616" cy="128617"/>
              </a:xfrm>
              <a:prstGeom prst="lin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" name="组合 8"/>
            <p:cNvGrpSpPr/>
            <p:nvPr/>
          </p:nvGrpSpPr>
          <p:grpSpPr>
            <a:xfrm flipH="1" flipV="1">
              <a:off x="3627746" y="1893188"/>
              <a:ext cx="232735" cy="235114"/>
              <a:chOff x="4387704" y="1106340"/>
              <a:chExt cx="232735" cy="235114"/>
            </a:xfrm>
          </p:grpSpPr>
          <p:cxnSp>
            <p:nvCxnSpPr>
              <p:cNvPr id="10" name="直接连接符 9"/>
              <p:cNvCxnSpPr>
                <a:cxnSpLocks/>
              </p:cNvCxnSpPr>
              <p:nvPr/>
            </p:nvCxnSpPr>
            <p:spPr>
              <a:xfrm flipH="1">
                <a:off x="4387704" y="1108721"/>
                <a:ext cx="232735" cy="232733"/>
              </a:xfrm>
              <a:prstGeom prst="lin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直接连接符 10"/>
              <p:cNvCxnSpPr>
                <a:cxnSpLocks/>
              </p:cNvCxnSpPr>
              <p:nvPr/>
            </p:nvCxnSpPr>
            <p:spPr>
              <a:xfrm flipH="1">
                <a:off x="4425478" y="1106340"/>
                <a:ext cx="128616" cy="128617"/>
              </a:xfrm>
              <a:prstGeom prst="lin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5" name="直接连接符 14"/>
          <p:cNvCxnSpPr>
            <a:cxnSpLocks/>
          </p:cNvCxnSpPr>
          <p:nvPr userDrawn="1"/>
        </p:nvCxnSpPr>
        <p:spPr>
          <a:xfrm>
            <a:off x="882824" y="924065"/>
            <a:ext cx="10434464" cy="0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22750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51">
          <p15:clr>
            <a:srgbClr val="FBAE40"/>
          </p15:clr>
        </p15:guide>
        <p15:guide id="2" pos="7129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4D132E-3A4A-4923-957D-8B1E8E4311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AU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D30E5E7-A3A6-4B7F-A67D-76F4519312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AU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9214F34-32BA-4488-913C-B4BC615F0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6D4D0-F8EF-4D4A-89F1-E9A1B14E2261}" type="datetimeFigureOut">
              <a:rPr lang="zh-CN" altLang="en-US" smtClean="0"/>
              <a:t>2022/7/8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2983A42-8437-402E-B9F1-98DABE58D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B0CE8D2-61F8-447D-88D9-6533A4F4A1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6131A-2885-4E2D-86F7-0D0872EB02F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00852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9DAD15E-DDE6-46E8-AB35-2FB4DC13D2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AU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A3F8D9C-606C-4632-A837-9E3DDF085C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F90D270-74D8-4496-B270-0ED13D5690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6D4D0-F8EF-4D4A-89F1-E9A1B14E2261}" type="datetimeFigureOut">
              <a:rPr lang="zh-CN" altLang="en-US" smtClean="0"/>
              <a:t>2022/7/8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A1D52C8-16C3-4A81-95A9-ECF4D3A9F2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802F1A9-A84E-4C3E-B1D6-A8AF1825B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6131A-2885-4E2D-86F7-0D0872EB02F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71441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2D1D2D-30FA-4166-BACF-1A3511318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AU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4C86FB8-5990-4BC6-B8E0-A4ECC558FF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AU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B5EFD27-0F4B-4086-93CF-009B133348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AU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13BA047-B7DB-4CC0-8B6A-4CA93A9DCE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6D4D0-F8EF-4D4A-89F1-E9A1B14E2261}" type="datetimeFigureOut">
              <a:rPr lang="zh-CN" altLang="en-US" smtClean="0"/>
              <a:t>2022/7/8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7E30F52-91EE-4949-BCEC-A769B39B34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2B886B0-C9FD-4891-ADF3-F97B5B90D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6131A-2885-4E2D-86F7-0D0872EB02F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4263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D77381-0903-4B2A-B7DD-749E8D5C1B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AU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EB07412-97C7-47AC-9834-4F906374B0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C2BEE3A-30F5-48D0-A38C-A622AB3FFB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AU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E75CDD6-77B6-4B88-BEA2-55AD6496BA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7457EC46-F97B-47F4-B333-B511DA2D767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AU"/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BD844DAC-A0AE-4056-925E-F0F5AB3062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6D4D0-F8EF-4D4A-89F1-E9A1B14E2261}" type="datetimeFigureOut">
              <a:rPr lang="zh-CN" altLang="en-US" smtClean="0"/>
              <a:t>2022/7/8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314E3ECF-4C6C-48DD-9A5F-FEC46507B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6B1B7CE-BD3F-4B12-8B9B-E9D2B512F3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6131A-2885-4E2D-86F7-0D0872EB02F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41035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AE662B-3EEB-4101-9EF2-8E6451E56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AU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79AB9F8-0C0B-457C-98D0-5919CCA02B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6D4D0-F8EF-4D4A-89F1-E9A1B14E2261}" type="datetimeFigureOut">
              <a:rPr lang="zh-CN" altLang="en-US" smtClean="0"/>
              <a:t>2022/7/8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F0C95A7-5FEF-4E53-9C78-0A4123394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61F1B4E-BC2A-4962-B471-742F278A18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6131A-2885-4E2D-86F7-0D0872EB02F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52821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0203800-DD50-409C-8114-07D22FB42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6D4D0-F8EF-4D4A-89F1-E9A1B14E2261}" type="datetimeFigureOut">
              <a:rPr lang="zh-CN" altLang="en-US" smtClean="0"/>
              <a:t>2022/7/8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D5303B6C-05C8-43D6-AA58-2E64AE3F7A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EE521A0-F0D4-48C0-AD91-AAF22C0C9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6131A-2885-4E2D-86F7-0D0872EB02F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8564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5494E8-F5D2-4BA7-8275-F715CEF419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AU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1AD6EB3-E402-4908-B461-BBFAA8433B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AU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88EFD12-CDA4-4437-9FD4-B502BEB47A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49D9B22-DD40-4AE1-B029-3F795099B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6D4D0-F8EF-4D4A-89F1-E9A1B14E2261}" type="datetimeFigureOut">
              <a:rPr lang="zh-CN" altLang="en-US" smtClean="0"/>
              <a:t>2022/7/8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79DB6F2-89A8-48AC-8ACA-02A0E19864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54B644A-2284-4EEA-84F3-A602F279A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6131A-2885-4E2D-86F7-0D0872EB02F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67151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7CE03F-BB3E-4345-9E25-B7AF89BC9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AU"/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1C4E7A42-F9FD-47EE-9888-86BB7938017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38CB5BE-6701-4273-9BEA-05061D6B07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1D5EE9F-AB20-40E5-9D72-D4F8612AFE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6D4D0-F8EF-4D4A-89F1-E9A1B14E2261}" type="datetimeFigureOut">
              <a:rPr lang="zh-CN" altLang="en-US" smtClean="0"/>
              <a:t>2022/7/8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90E09B9-D4A0-41DB-B536-0FF5BD633A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60E2769-7C8E-4833-B0E8-EDD27BE51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6131A-2885-4E2D-86F7-0D0872EB02F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50121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05049A99-2D42-4BA4-8AFB-ACAE117B6F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AU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A966AEF-1EB0-4E86-B66A-EB2020FBDC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AU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8D6ED9B-24E8-4990-9EC7-C67DA2EE63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D6D4D0-F8EF-4D4A-89F1-E9A1B14E2261}" type="datetimeFigureOut">
              <a:rPr lang="zh-CN" altLang="en-US" smtClean="0"/>
              <a:t>2022/7/8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9E294F0-A515-47D8-A871-A287C5446A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B3B24B7-14A9-4BEA-8AD2-6AA14D07CD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E6131A-2885-4E2D-86F7-0D0872EB02F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82241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  <p:sldLayoutId id="2147483744" r:id="rId12"/>
    <p:sldLayoutId id="214748374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3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9.jpg"/><Relationship Id="rId5" Type="http://schemas.openxmlformats.org/officeDocument/2006/relationships/image" Target="../media/image28.jpg"/><Relationship Id="rId4" Type="http://schemas.openxmlformats.org/officeDocument/2006/relationships/image" Target="../media/image27.jpg"/><Relationship Id="rId9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8.jpg"/><Relationship Id="rId5" Type="http://schemas.openxmlformats.org/officeDocument/2006/relationships/image" Target="../media/image37.jpg"/><Relationship Id="rId4" Type="http://schemas.openxmlformats.org/officeDocument/2006/relationships/image" Target="../media/image36.jp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jpg"/><Relationship Id="rId3" Type="http://schemas.openxmlformats.org/officeDocument/2006/relationships/image" Target="../media/image41.png"/><Relationship Id="rId7" Type="http://schemas.openxmlformats.org/officeDocument/2006/relationships/image" Target="../media/image45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4.jpg"/><Relationship Id="rId11" Type="http://schemas.openxmlformats.org/officeDocument/2006/relationships/image" Target="../media/image49.png"/><Relationship Id="rId5" Type="http://schemas.openxmlformats.org/officeDocument/2006/relationships/image" Target="../media/image43.jpg"/><Relationship Id="rId10" Type="http://schemas.openxmlformats.org/officeDocument/2006/relationships/image" Target="../media/image48.jpg"/><Relationship Id="rId4" Type="http://schemas.openxmlformats.org/officeDocument/2006/relationships/image" Target="../media/image42.png"/><Relationship Id="rId9" Type="http://schemas.openxmlformats.org/officeDocument/2006/relationships/image" Target="../media/image47.jp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9.jpg"/><Relationship Id="rId4" Type="http://schemas.openxmlformats.org/officeDocument/2006/relationships/image" Target="../media/image58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2.jpg"/><Relationship Id="rId4" Type="http://schemas.openxmlformats.org/officeDocument/2006/relationships/image" Target="../media/image6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6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69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68.png"/><Relationship Id="rId5" Type="http://schemas.openxmlformats.org/officeDocument/2006/relationships/image" Target="../media/image67.jpg"/><Relationship Id="rId4" Type="http://schemas.openxmlformats.org/officeDocument/2006/relationships/notesSlide" Target="../notesSlides/notesSlide2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.jpg"/><Relationship Id="rId5" Type="http://schemas.openxmlformats.org/officeDocument/2006/relationships/image" Target="../media/image3.png"/><Relationship Id="rId4" Type="http://schemas.openxmlformats.org/officeDocument/2006/relationships/image" Target="../media/image2.jpg"/><Relationship Id="rId9" Type="http://schemas.openxmlformats.org/officeDocument/2006/relationships/image" Target="../media/image7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2.jpg"/><Relationship Id="rId4" Type="http://schemas.openxmlformats.org/officeDocument/2006/relationships/image" Target="../media/image7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4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7" Type="http://schemas.openxmlformats.org/officeDocument/2006/relationships/image" Target="../media/image79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8.jpg"/><Relationship Id="rId5" Type="http://schemas.openxmlformats.org/officeDocument/2006/relationships/image" Target="../media/image77.jpg"/><Relationship Id="rId4" Type="http://schemas.openxmlformats.org/officeDocument/2006/relationships/image" Target="../media/image76.jp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jpg"/><Relationship Id="rId3" Type="http://schemas.openxmlformats.org/officeDocument/2006/relationships/image" Target="../media/image80.png"/><Relationship Id="rId7" Type="http://schemas.openxmlformats.org/officeDocument/2006/relationships/image" Target="../media/image84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3.jpg"/><Relationship Id="rId5" Type="http://schemas.openxmlformats.org/officeDocument/2006/relationships/image" Target="../media/image82.jpg"/><Relationship Id="rId10" Type="http://schemas.openxmlformats.org/officeDocument/2006/relationships/image" Target="../media/image87.gif"/><Relationship Id="rId4" Type="http://schemas.openxmlformats.org/officeDocument/2006/relationships/image" Target="../media/image81.jpg"/><Relationship Id="rId9" Type="http://schemas.openxmlformats.org/officeDocument/2006/relationships/image" Target="../media/image86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9.jp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jpg"/><Relationship Id="rId5" Type="http://schemas.openxmlformats.org/officeDocument/2006/relationships/image" Target="../media/image11.png"/><Relationship Id="rId4" Type="http://schemas.openxmlformats.org/officeDocument/2006/relationships/image" Target="../media/image10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6.jpg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8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FBDCE1-3336-4251-92F6-E9615F4F5F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2971" y="2211022"/>
            <a:ext cx="8986058" cy="1821660"/>
          </a:xfrm>
        </p:spPr>
        <p:txBody>
          <a:bodyPr>
            <a:normAutofit fontScale="90000"/>
          </a:bodyPr>
          <a:lstStyle/>
          <a:p>
            <a:r>
              <a:rPr lang="en-US" altLang="zh-CN" sz="5400"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  <a:br>
              <a:rPr lang="en-US" altLang="zh-CN" sz="540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altLang="zh-CN" sz="540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AU" sz="3200">
                <a:latin typeface="+mj-lt"/>
              </a:rPr>
              <a:t>Machine </a:t>
            </a:r>
            <a:r>
              <a:rPr lang="en-AU" sz="3200" dirty="0">
                <a:latin typeface="+mj-lt"/>
              </a:rPr>
              <a:t>learning methods on Graphs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936213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>
            <a:extLst>
              <a:ext uri="{FF2B5EF4-FFF2-40B4-BE49-F238E27FC236}">
                <a16:creationId xmlns:a16="http://schemas.microsoft.com/office/drawing/2014/main" id="{A0822A7C-90B9-4508-9ADF-ED87A7D0B61C}"/>
              </a:ext>
            </a:extLst>
          </p:cNvPr>
          <p:cNvSpPr txBox="1"/>
          <p:nvPr/>
        </p:nvSpPr>
        <p:spPr>
          <a:xfrm>
            <a:off x="3308922" y="3075057"/>
            <a:ext cx="557415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4000" b="1" dirty="0"/>
              <a:t>Applications of Graph ML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E9404A2C-0526-4846-A66C-C3AD986ED2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4678" y="1530149"/>
            <a:ext cx="6570501" cy="4501769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45E94792-D998-49FE-B5B7-2A56D7589B18}"/>
              </a:ext>
            </a:extLst>
          </p:cNvPr>
          <p:cNvSpPr txBox="1"/>
          <p:nvPr/>
        </p:nvSpPr>
        <p:spPr>
          <a:xfrm>
            <a:off x="1147722" y="304594"/>
            <a:ext cx="5476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600" b="1" dirty="0">
                <a:solidFill>
                  <a:srgbClr val="FFD500"/>
                </a:solidFill>
              </a:rPr>
              <a:t>Different Types of Tasks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093976" y="338328"/>
            <a:ext cx="5928360" cy="582168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2142108" y="1239324"/>
            <a:ext cx="8110220" cy="5215890"/>
          </a:xfrm>
          <a:prstGeom prst="rect">
            <a:avLst/>
          </a:prstGeom>
        </p:spPr>
        <p:txBody>
          <a:bodyPr vert="horz" wrap="square" lIns="0" tIns="71120" rIns="0" bIns="0" rtlCol="0">
            <a:spAutoFit/>
          </a:bodyPr>
          <a:lstStyle/>
          <a:p>
            <a:pPr marL="332740" indent="-320040">
              <a:spcBef>
                <a:spcPts val="560"/>
              </a:spcBef>
              <a:buClr>
                <a:srgbClr val="F0AD00"/>
              </a:buClr>
              <a:buSzPct val="80000"/>
              <a:buFont typeface="Wingdings 2"/>
              <a:buChar char=""/>
              <a:tabLst>
                <a:tab pos="332105" algn="l"/>
                <a:tab pos="332740" algn="l"/>
              </a:tabLst>
            </a:pPr>
            <a:r>
              <a:rPr sz="3000" b="1" spc="-5" dirty="0">
                <a:solidFill>
                  <a:srgbClr val="C00000"/>
                </a:solidFill>
                <a:latin typeface="Calibri"/>
                <a:cs typeface="Calibri"/>
              </a:rPr>
              <a:t>Node </a:t>
            </a:r>
            <a:r>
              <a:rPr sz="3000" b="1" spc="-10" dirty="0">
                <a:solidFill>
                  <a:srgbClr val="C00000"/>
                </a:solidFill>
                <a:latin typeface="Calibri"/>
                <a:cs typeface="Calibri"/>
              </a:rPr>
              <a:t>classification</a:t>
            </a:r>
            <a:r>
              <a:rPr sz="3000" spc="-10" dirty="0">
                <a:latin typeface="Calibri"/>
                <a:cs typeface="Calibri"/>
              </a:rPr>
              <a:t>: Predict</a:t>
            </a:r>
            <a:r>
              <a:rPr sz="3000" spc="-15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a</a:t>
            </a:r>
            <a:r>
              <a:rPr sz="3000" spc="-5" dirty="0">
                <a:latin typeface="Calibri"/>
                <a:cs typeface="Calibri"/>
              </a:rPr>
              <a:t> </a:t>
            </a:r>
            <a:r>
              <a:rPr sz="3000" spc="-10" dirty="0">
                <a:latin typeface="Calibri"/>
                <a:cs typeface="Calibri"/>
              </a:rPr>
              <a:t>property</a:t>
            </a:r>
            <a:r>
              <a:rPr sz="3000" dirty="0">
                <a:latin typeface="Calibri"/>
                <a:cs typeface="Calibri"/>
              </a:rPr>
              <a:t> of</a:t>
            </a:r>
            <a:r>
              <a:rPr sz="3000" spc="-15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a</a:t>
            </a:r>
            <a:r>
              <a:rPr sz="3000" spc="-5" dirty="0">
                <a:latin typeface="Calibri"/>
                <a:cs typeface="Calibri"/>
              </a:rPr>
              <a:t> node</a:t>
            </a:r>
            <a:endParaRPr sz="3000" dirty="0">
              <a:latin typeface="Calibri"/>
              <a:cs typeface="Calibri"/>
            </a:endParaRPr>
          </a:p>
          <a:p>
            <a:pPr marL="625475" lvl="1" indent="-274955">
              <a:lnSpc>
                <a:spcPts val="2910"/>
              </a:lnSpc>
              <a:spcBef>
                <a:spcPts val="400"/>
              </a:spcBef>
              <a:buClr>
                <a:srgbClr val="60B5CC"/>
              </a:buClr>
              <a:buFont typeface="Wingdings"/>
              <a:buChar char=""/>
              <a:tabLst>
                <a:tab pos="625475" algn="l"/>
              </a:tabLst>
            </a:pPr>
            <a:r>
              <a:rPr sz="2600" b="1" spc="-5" dirty="0">
                <a:latin typeface="Calibri"/>
                <a:cs typeface="Calibri"/>
              </a:rPr>
              <a:t>Example:</a:t>
            </a:r>
            <a:r>
              <a:rPr sz="2600" b="1" spc="-15" dirty="0">
                <a:latin typeface="Calibri"/>
                <a:cs typeface="Calibri"/>
              </a:rPr>
              <a:t> </a:t>
            </a:r>
            <a:r>
              <a:rPr sz="2600" spc="-15" dirty="0">
                <a:latin typeface="Calibri"/>
                <a:cs typeface="Calibri"/>
              </a:rPr>
              <a:t>Categorize </a:t>
            </a:r>
            <a:r>
              <a:rPr sz="2600" spc="-5" dirty="0">
                <a:latin typeface="Calibri"/>
                <a:cs typeface="Calibri"/>
              </a:rPr>
              <a:t>online</a:t>
            </a:r>
            <a:r>
              <a:rPr sz="2600" spc="-15" dirty="0">
                <a:latin typeface="Calibri"/>
                <a:cs typeface="Calibri"/>
              </a:rPr>
              <a:t> users</a:t>
            </a:r>
            <a:r>
              <a:rPr sz="2600" spc="-1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/</a:t>
            </a:r>
            <a:r>
              <a:rPr sz="2600" spc="-10" dirty="0">
                <a:latin typeface="Calibri"/>
                <a:cs typeface="Calibri"/>
              </a:rPr>
              <a:t> items</a:t>
            </a:r>
            <a:endParaRPr sz="2600" dirty="0">
              <a:latin typeface="Calibri"/>
              <a:cs typeface="Calibri"/>
            </a:endParaRPr>
          </a:p>
          <a:p>
            <a:pPr marL="332740" marR="5080" indent="-320040">
              <a:lnSpc>
                <a:spcPts val="3310"/>
              </a:lnSpc>
              <a:spcBef>
                <a:spcPts val="140"/>
              </a:spcBef>
              <a:buClr>
                <a:srgbClr val="F0AD00"/>
              </a:buClr>
              <a:buSzPct val="80000"/>
              <a:buFont typeface="Wingdings 2"/>
              <a:buChar char=""/>
              <a:tabLst>
                <a:tab pos="332105" algn="l"/>
                <a:tab pos="332740" algn="l"/>
              </a:tabLst>
            </a:pPr>
            <a:r>
              <a:rPr sz="3000" b="1" spc="-5" dirty="0">
                <a:solidFill>
                  <a:srgbClr val="C00000"/>
                </a:solidFill>
                <a:latin typeface="Calibri"/>
                <a:cs typeface="Calibri"/>
              </a:rPr>
              <a:t>Link prediction</a:t>
            </a:r>
            <a:r>
              <a:rPr sz="3000" spc="-5" dirty="0">
                <a:latin typeface="Calibri"/>
                <a:cs typeface="Calibri"/>
              </a:rPr>
              <a:t>: </a:t>
            </a:r>
            <a:r>
              <a:rPr sz="3000" spc="-10" dirty="0">
                <a:latin typeface="Calibri"/>
                <a:cs typeface="Calibri"/>
              </a:rPr>
              <a:t>Predict whether </a:t>
            </a:r>
            <a:r>
              <a:rPr sz="3000" spc="-15" dirty="0">
                <a:latin typeface="Calibri"/>
                <a:cs typeface="Calibri"/>
              </a:rPr>
              <a:t>there are </a:t>
            </a:r>
            <a:r>
              <a:rPr sz="3000" spc="-5" dirty="0">
                <a:latin typeface="Calibri"/>
                <a:cs typeface="Calibri"/>
              </a:rPr>
              <a:t>missing </a:t>
            </a:r>
            <a:r>
              <a:rPr sz="3000" spc="-665" dirty="0">
                <a:latin typeface="Calibri"/>
                <a:cs typeface="Calibri"/>
              </a:rPr>
              <a:t> </a:t>
            </a:r>
            <a:r>
              <a:rPr sz="3000" spc="-10" dirty="0">
                <a:latin typeface="Calibri"/>
                <a:cs typeface="Calibri"/>
              </a:rPr>
              <a:t>links </a:t>
            </a:r>
            <a:r>
              <a:rPr sz="3000" spc="-15" dirty="0">
                <a:latin typeface="Calibri"/>
                <a:cs typeface="Calibri"/>
              </a:rPr>
              <a:t>between</a:t>
            </a:r>
            <a:r>
              <a:rPr sz="3000" spc="-10" dirty="0">
                <a:latin typeface="Calibri"/>
                <a:cs typeface="Calibri"/>
              </a:rPr>
              <a:t> two</a:t>
            </a:r>
            <a:r>
              <a:rPr sz="3000" dirty="0">
                <a:latin typeface="Calibri"/>
                <a:cs typeface="Calibri"/>
              </a:rPr>
              <a:t> </a:t>
            </a:r>
            <a:r>
              <a:rPr sz="3000" spc="-5" dirty="0">
                <a:latin typeface="Calibri"/>
                <a:cs typeface="Calibri"/>
              </a:rPr>
              <a:t>nodes</a:t>
            </a:r>
            <a:endParaRPr sz="3000" dirty="0">
              <a:latin typeface="Calibri"/>
              <a:cs typeface="Calibri"/>
            </a:endParaRPr>
          </a:p>
          <a:p>
            <a:pPr marL="625475" lvl="1" indent="-274955">
              <a:lnSpc>
                <a:spcPts val="2920"/>
              </a:lnSpc>
              <a:spcBef>
                <a:spcPts val="220"/>
              </a:spcBef>
              <a:buClr>
                <a:srgbClr val="60B5CC"/>
              </a:buClr>
              <a:buFont typeface="Wingdings"/>
              <a:buChar char=""/>
              <a:tabLst>
                <a:tab pos="625475" algn="l"/>
              </a:tabLst>
            </a:pPr>
            <a:r>
              <a:rPr sz="2600" b="1" spc="-5" dirty="0">
                <a:latin typeface="Calibri"/>
                <a:cs typeface="Calibri"/>
              </a:rPr>
              <a:t>Example:</a:t>
            </a:r>
            <a:r>
              <a:rPr sz="2600" b="1" spc="-15" dirty="0">
                <a:latin typeface="Calibri"/>
                <a:cs typeface="Calibri"/>
              </a:rPr>
              <a:t> </a:t>
            </a:r>
            <a:r>
              <a:rPr sz="2600" spc="-15" dirty="0">
                <a:latin typeface="Calibri"/>
                <a:cs typeface="Calibri"/>
              </a:rPr>
              <a:t>Knowledge</a:t>
            </a:r>
            <a:r>
              <a:rPr sz="2600" spc="-10" dirty="0">
                <a:latin typeface="Calibri"/>
                <a:cs typeface="Calibri"/>
              </a:rPr>
              <a:t> </a:t>
            </a:r>
            <a:r>
              <a:rPr sz="2600" spc="-15" dirty="0">
                <a:latin typeface="Calibri"/>
                <a:cs typeface="Calibri"/>
              </a:rPr>
              <a:t>graph</a:t>
            </a:r>
            <a:r>
              <a:rPr sz="2600" spc="-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completion</a:t>
            </a:r>
            <a:endParaRPr sz="2600" dirty="0">
              <a:latin typeface="Calibri"/>
              <a:cs typeface="Calibri"/>
            </a:endParaRPr>
          </a:p>
          <a:p>
            <a:pPr marL="332740" indent="-320040">
              <a:lnSpc>
                <a:spcPts val="3400"/>
              </a:lnSpc>
              <a:buClr>
                <a:srgbClr val="F0AD00"/>
              </a:buClr>
              <a:buSzPct val="80000"/>
              <a:buFont typeface="Wingdings 2"/>
              <a:buChar char=""/>
              <a:tabLst>
                <a:tab pos="332105" algn="l"/>
                <a:tab pos="332740" algn="l"/>
              </a:tabLst>
            </a:pPr>
            <a:r>
              <a:rPr sz="3000" b="1" spc="-20" dirty="0">
                <a:solidFill>
                  <a:srgbClr val="C00000"/>
                </a:solidFill>
                <a:latin typeface="Calibri"/>
                <a:cs typeface="Calibri"/>
              </a:rPr>
              <a:t>Graph</a:t>
            </a:r>
            <a:r>
              <a:rPr sz="3000" b="1" spc="-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000" b="1" spc="-10" dirty="0">
                <a:solidFill>
                  <a:srgbClr val="C00000"/>
                </a:solidFill>
                <a:latin typeface="Calibri"/>
                <a:cs typeface="Calibri"/>
              </a:rPr>
              <a:t>classification</a:t>
            </a:r>
            <a:r>
              <a:rPr sz="3000" spc="-10" dirty="0">
                <a:latin typeface="Calibri"/>
                <a:cs typeface="Calibri"/>
              </a:rPr>
              <a:t>: </a:t>
            </a:r>
            <a:r>
              <a:rPr sz="3000" spc="-20" dirty="0">
                <a:latin typeface="Calibri"/>
                <a:cs typeface="Calibri"/>
              </a:rPr>
              <a:t>Categorize</a:t>
            </a:r>
            <a:r>
              <a:rPr sz="3000" spc="-5" dirty="0">
                <a:latin typeface="Calibri"/>
                <a:cs typeface="Calibri"/>
              </a:rPr>
              <a:t> </a:t>
            </a:r>
            <a:r>
              <a:rPr sz="3000" spc="-25" dirty="0">
                <a:latin typeface="Calibri"/>
                <a:cs typeface="Calibri"/>
              </a:rPr>
              <a:t>different</a:t>
            </a:r>
            <a:r>
              <a:rPr sz="3000" spc="-10" dirty="0">
                <a:latin typeface="Calibri"/>
                <a:cs typeface="Calibri"/>
              </a:rPr>
              <a:t> </a:t>
            </a:r>
            <a:r>
              <a:rPr sz="3000" spc="-15" dirty="0">
                <a:latin typeface="Calibri"/>
                <a:cs typeface="Calibri"/>
              </a:rPr>
              <a:t>graphs</a:t>
            </a:r>
            <a:endParaRPr sz="3000" dirty="0">
              <a:latin typeface="Calibri"/>
              <a:cs typeface="Calibri"/>
            </a:endParaRPr>
          </a:p>
          <a:p>
            <a:pPr marL="625475" lvl="1" indent="-274955">
              <a:lnSpc>
                <a:spcPts val="2910"/>
              </a:lnSpc>
              <a:spcBef>
                <a:spcPts val="400"/>
              </a:spcBef>
              <a:buClr>
                <a:srgbClr val="60B5CC"/>
              </a:buClr>
              <a:buFont typeface="Wingdings"/>
              <a:buChar char=""/>
              <a:tabLst>
                <a:tab pos="625475" algn="l"/>
              </a:tabLst>
            </a:pPr>
            <a:r>
              <a:rPr sz="2600" b="1" spc="-5" dirty="0">
                <a:latin typeface="Calibri"/>
                <a:cs typeface="Calibri"/>
              </a:rPr>
              <a:t>Example:</a:t>
            </a:r>
            <a:r>
              <a:rPr sz="2600" b="1" spc="-2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Molecule</a:t>
            </a:r>
            <a:r>
              <a:rPr sz="2600" spc="-1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property </a:t>
            </a:r>
            <a:r>
              <a:rPr sz="2600" spc="-5" dirty="0">
                <a:latin typeface="Calibri"/>
                <a:cs typeface="Calibri"/>
              </a:rPr>
              <a:t>prediction</a:t>
            </a:r>
            <a:endParaRPr sz="2600" dirty="0">
              <a:latin typeface="Calibri"/>
              <a:cs typeface="Calibri"/>
            </a:endParaRPr>
          </a:p>
          <a:p>
            <a:pPr marL="332740" indent="-320040">
              <a:lnSpc>
                <a:spcPts val="3390"/>
              </a:lnSpc>
              <a:buClr>
                <a:srgbClr val="F0AD00"/>
              </a:buClr>
              <a:buSzPct val="80000"/>
              <a:buFont typeface="Wingdings 2"/>
              <a:buChar char=""/>
              <a:tabLst>
                <a:tab pos="332105" algn="l"/>
                <a:tab pos="332740" algn="l"/>
              </a:tabLst>
            </a:pPr>
            <a:r>
              <a:rPr sz="3000" b="1" spc="-10" dirty="0">
                <a:solidFill>
                  <a:srgbClr val="C00000"/>
                </a:solidFill>
                <a:latin typeface="Calibri"/>
                <a:cs typeface="Calibri"/>
              </a:rPr>
              <a:t>Clustering</a:t>
            </a:r>
            <a:r>
              <a:rPr sz="3000" spc="-10" dirty="0">
                <a:latin typeface="Calibri"/>
                <a:cs typeface="Calibri"/>
              </a:rPr>
              <a:t>:</a:t>
            </a:r>
            <a:r>
              <a:rPr sz="3000" spc="-15" dirty="0">
                <a:latin typeface="Calibri"/>
                <a:cs typeface="Calibri"/>
              </a:rPr>
              <a:t> Detect</a:t>
            </a:r>
            <a:r>
              <a:rPr sz="3000" spc="-10" dirty="0">
                <a:latin typeface="Calibri"/>
                <a:cs typeface="Calibri"/>
              </a:rPr>
              <a:t> </a:t>
            </a:r>
            <a:r>
              <a:rPr sz="3000" spc="-5" dirty="0">
                <a:latin typeface="Calibri"/>
                <a:cs typeface="Calibri"/>
              </a:rPr>
              <a:t>if</a:t>
            </a:r>
            <a:r>
              <a:rPr sz="3000" spc="-10" dirty="0">
                <a:latin typeface="Calibri"/>
                <a:cs typeface="Calibri"/>
              </a:rPr>
              <a:t> </a:t>
            </a:r>
            <a:r>
              <a:rPr sz="3000" spc="-5" dirty="0">
                <a:latin typeface="Calibri"/>
                <a:cs typeface="Calibri"/>
              </a:rPr>
              <a:t>nodes </a:t>
            </a:r>
            <a:r>
              <a:rPr sz="3000" spc="-20" dirty="0">
                <a:latin typeface="Calibri"/>
                <a:cs typeface="Calibri"/>
              </a:rPr>
              <a:t>form</a:t>
            </a:r>
            <a:r>
              <a:rPr sz="3000" dirty="0">
                <a:latin typeface="Calibri"/>
                <a:cs typeface="Calibri"/>
              </a:rPr>
              <a:t> a</a:t>
            </a:r>
            <a:r>
              <a:rPr sz="3000" spc="-10" dirty="0">
                <a:latin typeface="Calibri"/>
                <a:cs typeface="Calibri"/>
              </a:rPr>
              <a:t> community</a:t>
            </a:r>
            <a:endParaRPr sz="3000" dirty="0">
              <a:latin typeface="Calibri"/>
              <a:cs typeface="Calibri"/>
            </a:endParaRPr>
          </a:p>
          <a:p>
            <a:pPr marL="625475" lvl="1" indent="-274955">
              <a:lnSpc>
                <a:spcPts val="2955"/>
              </a:lnSpc>
              <a:spcBef>
                <a:spcPts val="305"/>
              </a:spcBef>
              <a:buClr>
                <a:srgbClr val="60B5CC"/>
              </a:buClr>
              <a:buFont typeface="Wingdings"/>
              <a:buChar char=""/>
              <a:tabLst>
                <a:tab pos="625475" algn="l"/>
              </a:tabLst>
            </a:pPr>
            <a:r>
              <a:rPr sz="2600" b="1" spc="-5" dirty="0">
                <a:latin typeface="Calibri"/>
                <a:cs typeface="Calibri"/>
              </a:rPr>
              <a:t>Example:</a:t>
            </a:r>
            <a:r>
              <a:rPr sz="2600" b="1" spc="-2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Social</a:t>
            </a:r>
            <a:r>
              <a:rPr sz="2600" spc="-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circle</a:t>
            </a:r>
            <a:r>
              <a:rPr sz="2600" spc="-1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detection</a:t>
            </a:r>
            <a:endParaRPr sz="2600" dirty="0">
              <a:latin typeface="Calibri"/>
              <a:cs typeface="Calibri"/>
            </a:endParaRPr>
          </a:p>
          <a:p>
            <a:pPr marL="332740" indent="-320040">
              <a:lnSpc>
                <a:spcPts val="3435"/>
              </a:lnSpc>
              <a:buClr>
                <a:srgbClr val="F0AD00"/>
              </a:buClr>
              <a:buSzPct val="80000"/>
              <a:buFont typeface="Wingdings 2"/>
              <a:buChar char=""/>
              <a:tabLst>
                <a:tab pos="332105" algn="l"/>
                <a:tab pos="332740" algn="l"/>
              </a:tabLst>
            </a:pPr>
            <a:r>
              <a:rPr sz="3000" b="1" spc="-5" dirty="0">
                <a:latin typeface="Calibri"/>
                <a:cs typeface="Calibri"/>
              </a:rPr>
              <a:t>Other</a:t>
            </a:r>
            <a:r>
              <a:rPr sz="3000" b="1" spc="-25" dirty="0">
                <a:latin typeface="Calibri"/>
                <a:cs typeface="Calibri"/>
              </a:rPr>
              <a:t> </a:t>
            </a:r>
            <a:r>
              <a:rPr sz="3000" b="1" spc="-15" dirty="0">
                <a:latin typeface="Calibri"/>
                <a:cs typeface="Calibri"/>
              </a:rPr>
              <a:t>tasks</a:t>
            </a:r>
            <a:r>
              <a:rPr sz="3000" spc="-15" dirty="0">
                <a:latin typeface="Calibri"/>
                <a:cs typeface="Calibri"/>
              </a:rPr>
              <a:t>:</a:t>
            </a:r>
            <a:endParaRPr sz="3000" dirty="0">
              <a:latin typeface="Calibri"/>
              <a:cs typeface="Calibri"/>
            </a:endParaRPr>
          </a:p>
          <a:p>
            <a:pPr marL="625475" lvl="1" indent="-274955">
              <a:spcBef>
                <a:spcPts val="305"/>
              </a:spcBef>
              <a:buClr>
                <a:srgbClr val="60B5CC"/>
              </a:buClr>
              <a:buFont typeface="Wingdings"/>
              <a:buChar char=""/>
              <a:tabLst>
                <a:tab pos="625475" algn="l"/>
              </a:tabLst>
            </a:pPr>
            <a:r>
              <a:rPr sz="2600" b="1" spc="-15" dirty="0">
                <a:solidFill>
                  <a:srgbClr val="C00000"/>
                </a:solidFill>
                <a:latin typeface="Calibri"/>
                <a:cs typeface="Calibri"/>
              </a:rPr>
              <a:t>Graph</a:t>
            </a:r>
            <a:r>
              <a:rPr sz="2600" b="1" spc="-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600" b="1" spc="-15" dirty="0">
                <a:solidFill>
                  <a:srgbClr val="C00000"/>
                </a:solidFill>
                <a:latin typeface="Calibri"/>
                <a:cs typeface="Calibri"/>
              </a:rPr>
              <a:t>generation</a:t>
            </a:r>
            <a:r>
              <a:rPr sz="2600" spc="-15" dirty="0">
                <a:latin typeface="Calibri"/>
                <a:cs typeface="Calibri"/>
              </a:rPr>
              <a:t>:</a:t>
            </a:r>
            <a:r>
              <a:rPr sz="2600" dirty="0">
                <a:latin typeface="Calibri"/>
                <a:cs typeface="Calibri"/>
              </a:rPr>
              <a:t> Drug </a:t>
            </a:r>
            <a:r>
              <a:rPr sz="2600" spc="-10" dirty="0">
                <a:latin typeface="Calibri"/>
                <a:cs typeface="Calibri"/>
              </a:rPr>
              <a:t>discovery</a:t>
            </a:r>
            <a:endParaRPr sz="2600" dirty="0">
              <a:latin typeface="Calibri"/>
              <a:cs typeface="Calibri"/>
            </a:endParaRPr>
          </a:p>
          <a:p>
            <a:pPr marL="625475" lvl="1" indent="-274955">
              <a:spcBef>
                <a:spcPts val="260"/>
              </a:spcBef>
              <a:buClr>
                <a:srgbClr val="60B5CC"/>
              </a:buClr>
              <a:buFont typeface="Wingdings"/>
              <a:buChar char=""/>
              <a:tabLst>
                <a:tab pos="625475" algn="l"/>
              </a:tabLst>
            </a:pPr>
            <a:r>
              <a:rPr sz="2600" b="1" spc="-15" dirty="0">
                <a:solidFill>
                  <a:srgbClr val="C00000"/>
                </a:solidFill>
                <a:latin typeface="Calibri"/>
                <a:cs typeface="Calibri"/>
              </a:rPr>
              <a:t>Graph</a:t>
            </a:r>
            <a:r>
              <a:rPr sz="2600" b="1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600" b="1" spc="-10" dirty="0">
                <a:solidFill>
                  <a:srgbClr val="C00000"/>
                </a:solidFill>
                <a:latin typeface="Calibri"/>
                <a:cs typeface="Calibri"/>
              </a:rPr>
              <a:t>evolution</a:t>
            </a:r>
            <a:r>
              <a:rPr sz="2600" spc="-10" dirty="0">
                <a:latin typeface="Calibri"/>
                <a:cs typeface="Calibri"/>
              </a:rPr>
              <a:t>:</a:t>
            </a:r>
            <a:r>
              <a:rPr sz="2600" dirty="0">
                <a:latin typeface="Calibri"/>
                <a:cs typeface="Calibri"/>
              </a:rPr>
              <a:t> </a:t>
            </a:r>
            <a:r>
              <a:rPr sz="2600" spc="-20" dirty="0">
                <a:latin typeface="Calibri"/>
                <a:cs typeface="Calibri"/>
              </a:rPr>
              <a:t>Physical</a:t>
            </a:r>
            <a:r>
              <a:rPr sz="2600" spc="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simulation</a:t>
            </a:r>
            <a:endParaRPr sz="26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093976" y="338328"/>
            <a:ext cx="5928360" cy="582168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2142108" y="1239324"/>
            <a:ext cx="8110220" cy="1391920"/>
          </a:xfrm>
          <a:prstGeom prst="rect">
            <a:avLst/>
          </a:prstGeom>
        </p:spPr>
        <p:txBody>
          <a:bodyPr vert="horz" wrap="square" lIns="0" tIns="71120" rIns="0" bIns="0" rtlCol="0">
            <a:spAutoFit/>
          </a:bodyPr>
          <a:lstStyle/>
          <a:p>
            <a:pPr marL="332740" indent="-320040">
              <a:spcBef>
                <a:spcPts val="560"/>
              </a:spcBef>
              <a:buClr>
                <a:srgbClr val="F0AD00"/>
              </a:buClr>
              <a:buSzPct val="80000"/>
              <a:buFont typeface="Wingdings 2"/>
              <a:buChar char=""/>
              <a:tabLst>
                <a:tab pos="332105" algn="l"/>
                <a:tab pos="332740" algn="l"/>
              </a:tabLst>
            </a:pPr>
            <a:r>
              <a:rPr sz="3000" b="1" spc="-5" dirty="0">
                <a:solidFill>
                  <a:srgbClr val="C00000"/>
                </a:solidFill>
                <a:latin typeface="Calibri"/>
                <a:cs typeface="Calibri"/>
              </a:rPr>
              <a:t>Node </a:t>
            </a:r>
            <a:r>
              <a:rPr sz="3000" b="1" spc="-10" dirty="0">
                <a:solidFill>
                  <a:srgbClr val="C00000"/>
                </a:solidFill>
                <a:latin typeface="Calibri"/>
                <a:cs typeface="Calibri"/>
              </a:rPr>
              <a:t>classification</a:t>
            </a:r>
            <a:r>
              <a:rPr sz="3000" spc="-10" dirty="0">
                <a:latin typeface="Calibri"/>
                <a:cs typeface="Calibri"/>
              </a:rPr>
              <a:t>: Predict</a:t>
            </a:r>
            <a:r>
              <a:rPr sz="3000" spc="-15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a</a:t>
            </a:r>
            <a:r>
              <a:rPr sz="3000" spc="-5" dirty="0">
                <a:latin typeface="Calibri"/>
                <a:cs typeface="Calibri"/>
              </a:rPr>
              <a:t> </a:t>
            </a:r>
            <a:r>
              <a:rPr sz="3000" spc="-10" dirty="0">
                <a:latin typeface="Calibri"/>
                <a:cs typeface="Calibri"/>
              </a:rPr>
              <a:t>property</a:t>
            </a:r>
            <a:r>
              <a:rPr sz="3000" dirty="0">
                <a:latin typeface="Calibri"/>
                <a:cs typeface="Calibri"/>
              </a:rPr>
              <a:t> of</a:t>
            </a:r>
            <a:r>
              <a:rPr sz="3000" spc="-15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a</a:t>
            </a:r>
            <a:r>
              <a:rPr sz="3000" spc="-5" dirty="0">
                <a:latin typeface="Calibri"/>
                <a:cs typeface="Calibri"/>
              </a:rPr>
              <a:t> node</a:t>
            </a:r>
            <a:endParaRPr sz="3000">
              <a:latin typeface="Calibri"/>
              <a:cs typeface="Calibri"/>
            </a:endParaRPr>
          </a:p>
          <a:p>
            <a:pPr marL="625475" lvl="1" indent="-274955">
              <a:lnSpc>
                <a:spcPts val="2910"/>
              </a:lnSpc>
              <a:spcBef>
                <a:spcPts val="400"/>
              </a:spcBef>
              <a:buClr>
                <a:srgbClr val="60B5CC"/>
              </a:buClr>
              <a:buFont typeface="Wingdings"/>
              <a:buChar char=""/>
              <a:tabLst>
                <a:tab pos="625475" algn="l"/>
              </a:tabLst>
            </a:pPr>
            <a:r>
              <a:rPr sz="2600" b="1" spc="-5" dirty="0">
                <a:latin typeface="Calibri"/>
                <a:cs typeface="Calibri"/>
              </a:rPr>
              <a:t>Example:</a:t>
            </a:r>
            <a:r>
              <a:rPr sz="2600" b="1" spc="-15" dirty="0">
                <a:latin typeface="Calibri"/>
                <a:cs typeface="Calibri"/>
              </a:rPr>
              <a:t> </a:t>
            </a:r>
            <a:r>
              <a:rPr sz="2600" spc="-15" dirty="0">
                <a:latin typeface="Calibri"/>
                <a:cs typeface="Calibri"/>
              </a:rPr>
              <a:t>Categorize </a:t>
            </a:r>
            <a:r>
              <a:rPr sz="2600" spc="-5" dirty="0">
                <a:latin typeface="Calibri"/>
                <a:cs typeface="Calibri"/>
              </a:rPr>
              <a:t>online</a:t>
            </a:r>
            <a:r>
              <a:rPr sz="2600" spc="-15" dirty="0">
                <a:latin typeface="Calibri"/>
                <a:cs typeface="Calibri"/>
              </a:rPr>
              <a:t> users</a:t>
            </a:r>
            <a:r>
              <a:rPr sz="2600" spc="-1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/</a:t>
            </a:r>
            <a:r>
              <a:rPr sz="2600" spc="-10" dirty="0">
                <a:latin typeface="Calibri"/>
                <a:cs typeface="Calibri"/>
              </a:rPr>
              <a:t> items</a:t>
            </a:r>
            <a:endParaRPr sz="2600">
              <a:latin typeface="Calibri"/>
              <a:cs typeface="Calibri"/>
            </a:endParaRPr>
          </a:p>
          <a:p>
            <a:pPr marL="332740" indent="-320040">
              <a:lnSpc>
                <a:spcPts val="3390"/>
              </a:lnSpc>
              <a:buClr>
                <a:srgbClr val="F0AD00"/>
              </a:buClr>
              <a:buSzPct val="80000"/>
              <a:buFont typeface="Wingdings 2"/>
              <a:buChar char=""/>
              <a:tabLst>
                <a:tab pos="332105" algn="l"/>
                <a:tab pos="332740" algn="l"/>
              </a:tabLst>
            </a:pPr>
            <a:r>
              <a:rPr sz="3000" b="1" spc="-5" dirty="0">
                <a:solidFill>
                  <a:srgbClr val="C00000"/>
                </a:solidFill>
                <a:latin typeface="Calibri"/>
                <a:cs typeface="Calibri"/>
              </a:rPr>
              <a:t>Link</a:t>
            </a:r>
            <a:r>
              <a:rPr sz="3000" b="1" spc="-1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000" b="1" spc="-5" dirty="0">
                <a:solidFill>
                  <a:srgbClr val="C00000"/>
                </a:solidFill>
                <a:latin typeface="Calibri"/>
                <a:cs typeface="Calibri"/>
              </a:rPr>
              <a:t>prediction</a:t>
            </a:r>
            <a:r>
              <a:rPr sz="3000" spc="-5" dirty="0">
                <a:latin typeface="Calibri"/>
                <a:cs typeface="Calibri"/>
              </a:rPr>
              <a:t>:</a:t>
            </a:r>
            <a:r>
              <a:rPr sz="3000" spc="-15" dirty="0">
                <a:latin typeface="Calibri"/>
                <a:cs typeface="Calibri"/>
              </a:rPr>
              <a:t> </a:t>
            </a:r>
            <a:r>
              <a:rPr sz="3000" spc="-10" dirty="0">
                <a:latin typeface="Calibri"/>
                <a:cs typeface="Calibri"/>
              </a:rPr>
              <a:t>Predict</a:t>
            </a:r>
            <a:r>
              <a:rPr sz="3000" spc="-15" dirty="0">
                <a:latin typeface="Calibri"/>
                <a:cs typeface="Calibri"/>
              </a:rPr>
              <a:t> </a:t>
            </a:r>
            <a:r>
              <a:rPr sz="3000" spc="-10" dirty="0">
                <a:latin typeface="Calibri"/>
                <a:cs typeface="Calibri"/>
              </a:rPr>
              <a:t>whether</a:t>
            </a:r>
            <a:r>
              <a:rPr sz="3000" spc="-5" dirty="0">
                <a:latin typeface="Calibri"/>
                <a:cs typeface="Calibri"/>
              </a:rPr>
              <a:t> </a:t>
            </a:r>
            <a:r>
              <a:rPr sz="3000" spc="-15" dirty="0">
                <a:latin typeface="Calibri"/>
                <a:cs typeface="Calibri"/>
              </a:rPr>
              <a:t>there are </a:t>
            </a:r>
            <a:r>
              <a:rPr sz="3000" spc="-5" dirty="0">
                <a:latin typeface="Calibri"/>
                <a:cs typeface="Calibri"/>
              </a:rPr>
              <a:t>missing</a:t>
            </a:r>
            <a:endParaRPr sz="30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142108" y="5126172"/>
            <a:ext cx="5565140" cy="13519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554"/>
              </a:lnSpc>
              <a:tabLst>
                <a:tab pos="332105" algn="l"/>
              </a:tabLst>
            </a:pPr>
            <a:r>
              <a:rPr sz="2400" dirty="0">
                <a:solidFill>
                  <a:srgbClr val="F0AD00"/>
                </a:solidFill>
                <a:latin typeface="Wingdings 2"/>
                <a:cs typeface="Wingdings 2"/>
              </a:rPr>
              <a:t></a:t>
            </a:r>
            <a:r>
              <a:rPr sz="2400">
                <a:solidFill>
                  <a:srgbClr val="F0AD00"/>
                </a:solidFill>
                <a:latin typeface="Times New Roman"/>
                <a:cs typeface="Times New Roman"/>
              </a:rPr>
              <a:t>	</a:t>
            </a:r>
            <a:r>
              <a:rPr sz="3000" b="1" spc="-10">
                <a:latin typeface="Calibri"/>
                <a:cs typeface="Calibri"/>
              </a:rPr>
              <a:t>Other</a:t>
            </a:r>
            <a:r>
              <a:rPr lang="en-US" sz="3000" b="1" spc="-10">
                <a:latin typeface="Calibri"/>
                <a:cs typeface="Calibri"/>
              </a:rPr>
              <a:t> task</a:t>
            </a:r>
            <a:r>
              <a:rPr sz="3000" b="1" spc="-10">
                <a:latin typeface="Calibri"/>
                <a:cs typeface="Calibri"/>
              </a:rPr>
              <a:t>s</a:t>
            </a:r>
            <a:r>
              <a:rPr sz="3000" spc="-10" dirty="0">
                <a:latin typeface="Calibri"/>
                <a:cs typeface="Calibri"/>
              </a:rPr>
              <a:t>:</a:t>
            </a:r>
            <a:endParaRPr sz="3000">
              <a:latin typeface="Calibri"/>
              <a:cs typeface="Calibri"/>
            </a:endParaRPr>
          </a:p>
          <a:p>
            <a:pPr marL="350520">
              <a:spcBef>
                <a:spcPts val="305"/>
              </a:spcBef>
            </a:pPr>
            <a:r>
              <a:rPr sz="2600" dirty="0">
                <a:solidFill>
                  <a:srgbClr val="60B5CC"/>
                </a:solidFill>
                <a:latin typeface="Wingdings"/>
                <a:cs typeface="Wingdings"/>
              </a:rPr>
              <a:t></a:t>
            </a:r>
            <a:r>
              <a:rPr sz="2600" spc="315" dirty="0">
                <a:solidFill>
                  <a:srgbClr val="60B5CC"/>
                </a:solidFill>
                <a:latin typeface="Times New Roman"/>
                <a:cs typeface="Times New Roman"/>
              </a:rPr>
              <a:t> </a:t>
            </a:r>
            <a:r>
              <a:rPr sz="2600" b="1" spc="-15" dirty="0">
                <a:solidFill>
                  <a:srgbClr val="C00000"/>
                </a:solidFill>
                <a:latin typeface="Calibri"/>
                <a:cs typeface="Calibri"/>
              </a:rPr>
              <a:t>Graph</a:t>
            </a:r>
            <a:r>
              <a:rPr sz="2600" b="1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600" b="1" spc="-15" dirty="0">
                <a:solidFill>
                  <a:srgbClr val="C00000"/>
                </a:solidFill>
                <a:latin typeface="Calibri"/>
                <a:cs typeface="Calibri"/>
              </a:rPr>
              <a:t>generation</a:t>
            </a:r>
            <a:r>
              <a:rPr sz="2600" spc="-15" dirty="0">
                <a:latin typeface="Calibri"/>
                <a:cs typeface="Calibri"/>
              </a:rPr>
              <a:t>:</a:t>
            </a:r>
            <a:r>
              <a:rPr sz="2600" dirty="0">
                <a:latin typeface="Calibri"/>
                <a:cs typeface="Calibri"/>
              </a:rPr>
              <a:t> Drug </a:t>
            </a:r>
            <a:r>
              <a:rPr sz="2600" spc="-10" dirty="0">
                <a:latin typeface="Calibri"/>
                <a:cs typeface="Calibri"/>
              </a:rPr>
              <a:t>discovery</a:t>
            </a:r>
            <a:endParaRPr sz="2600">
              <a:latin typeface="Calibri"/>
              <a:cs typeface="Calibri"/>
            </a:endParaRPr>
          </a:p>
          <a:p>
            <a:pPr marL="350520">
              <a:spcBef>
                <a:spcPts val="260"/>
              </a:spcBef>
            </a:pPr>
            <a:r>
              <a:rPr sz="2600" dirty="0">
                <a:solidFill>
                  <a:srgbClr val="60B5CC"/>
                </a:solidFill>
                <a:latin typeface="Wingdings"/>
                <a:cs typeface="Wingdings"/>
              </a:rPr>
              <a:t></a:t>
            </a:r>
            <a:r>
              <a:rPr sz="2600" spc="320" dirty="0">
                <a:solidFill>
                  <a:srgbClr val="60B5CC"/>
                </a:solidFill>
                <a:latin typeface="Times New Roman"/>
                <a:cs typeface="Times New Roman"/>
              </a:rPr>
              <a:t> </a:t>
            </a:r>
            <a:r>
              <a:rPr sz="2600" b="1" spc="-15" dirty="0">
                <a:solidFill>
                  <a:srgbClr val="C00000"/>
                </a:solidFill>
                <a:latin typeface="Calibri"/>
                <a:cs typeface="Calibri"/>
              </a:rPr>
              <a:t>Graph</a:t>
            </a:r>
            <a:r>
              <a:rPr sz="2600" b="1" spc="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600" b="1" spc="-10" dirty="0">
                <a:solidFill>
                  <a:srgbClr val="C00000"/>
                </a:solidFill>
                <a:latin typeface="Calibri"/>
                <a:cs typeface="Calibri"/>
              </a:rPr>
              <a:t>evolution</a:t>
            </a:r>
            <a:r>
              <a:rPr sz="2600" spc="-10" dirty="0">
                <a:latin typeface="Calibri"/>
                <a:cs typeface="Calibri"/>
              </a:rPr>
              <a:t>:</a:t>
            </a:r>
            <a:r>
              <a:rPr sz="2600" spc="5" dirty="0">
                <a:latin typeface="Calibri"/>
                <a:cs typeface="Calibri"/>
              </a:rPr>
              <a:t> </a:t>
            </a:r>
            <a:r>
              <a:rPr sz="2600" spc="-20" dirty="0">
                <a:latin typeface="Calibri"/>
                <a:cs typeface="Calibri"/>
              </a:rPr>
              <a:t>Physical</a:t>
            </a:r>
            <a:r>
              <a:rPr sz="260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simulation</a:t>
            </a:r>
            <a:endParaRPr sz="26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462149" y="2568955"/>
            <a:ext cx="71882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3000" spc="-5" dirty="0">
                <a:latin typeface="Calibri"/>
                <a:cs typeface="Calibri"/>
              </a:rPr>
              <a:t>lin</a:t>
            </a:r>
            <a:r>
              <a:rPr sz="3000" spc="-35" dirty="0">
                <a:latin typeface="Calibri"/>
                <a:cs typeface="Calibri"/>
              </a:rPr>
              <a:t>k</a:t>
            </a:r>
            <a:r>
              <a:rPr sz="3000" dirty="0">
                <a:latin typeface="Calibri"/>
                <a:cs typeface="Calibri"/>
              </a:rPr>
              <a:t>s</a:t>
            </a:r>
            <a:endParaRPr sz="30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142109" y="3061716"/>
            <a:ext cx="1109345" cy="828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74320" marR="5080" indent="-274320" algn="r">
              <a:lnSpc>
                <a:spcPts val="2920"/>
              </a:lnSpc>
              <a:spcBef>
                <a:spcPts val="100"/>
              </a:spcBef>
              <a:buClr>
                <a:srgbClr val="60B5CC"/>
              </a:buClr>
              <a:buFont typeface="Wingdings"/>
              <a:buChar char=""/>
              <a:tabLst>
                <a:tab pos="274320" algn="l"/>
              </a:tabLst>
            </a:pPr>
            <a:r>
              <a:rPr sz="2600" b="1" spc="-10" dirty="0">
                <a:latin typeface="Calibri"/>
                <a:cs typeface="Calibri"/>
              </a:rPr>
              <a:t>E</a:t>
            </a:r>
            <a:r>
              <a:rPr sz="2600" b="1" spc="-35" dirty="0">
                <a:latin typeface="Calibri"/>
                <a:cs typeface="Calibri"/>
              </a:rPr>
              <a:t>x</a:t>
            </a:r>
            <a:r>
              <a:rPr sz="2600" b="1" dirty="0">
                <a:latin typeface="Calibri"/>
                <a:cs typeface="Calibri"/>
              </a:rPr>
              <a:t>a</a:t>
            </a:r>
            <a:endParaRPr sz="2600">
              <a:latin typeface="Calibri"/>
              <a:cs typeface="Calibri"/>
            </a:endParaRPr>
          </a:p>
          <a:p>
            <a:pPr marL="319405" marR="6350" indent="-319405" algn="r">
              <a:lnSpc>
                <a:spcPts val="3400"/>
              </a:lnSpc>
              <a:buClr>
                <a:srgbClr val="F0AD00"/>
              </a:buClr>
              <a:buSzPct val="80000"/>
              <a:buFont typeface="Wingdings 2"/>
              <a:buChar char=""/>
              <a:tabLst>
                <a:tab pos="319405" algn="l"/>
                <a:tab pos="320040" algn="l"/>
              </a:tabLst>
            </a:pPr>
            <a:r>
              <a:rPr sz="3000" b="1" dirty="0">
                <a:solidFill>
                  <a:srgbClr val="C00000"/>
                </a:solidFill>
                <a:latin typeface="Calibri"/>
                <a:cs typeface="Calibri"/>
              </a:rPr>
              <a:t>G</a:t>
            </a:r>
            <a:r>
              <a:rPr sz="3000" b="1" spc="-70" dirty="0">
                <a:solidFill>
                  <a:srgbClr val="C00000"/>
                </a:solidFill>
                <a:latin typeface="Calibri"/>
                <a:cs typeface="Calibri"/>
              </a:rPr>
              <a:t>r</a:t>
            </a:r>
            <a:r>
              <a:rPr sz="3000" b="1" spc="-10" dirty="0">
                <a:solidFill>
                  <a:srgbClr val="C00000"/>
                </a:solidFill>
                <a:latin typeface="Calibri"/>
                <a:cs typeface="Calibri"/>
              </a:rPr>
              <a:t>a</a:t>
            </a:r>
            <a:r>
              <a:rPr sz="3000" b="1" dirty="0">
                <a:solidFill>
                  <a:srgbClr val="C00000"/>
                </a:solidFill>
                <a:latin typeface="Calibri"/>
                <a:cs typeface="Calibri"/>
              </a:rPr>
              <a:t>p</a:t>
            </a:r>
            <a:endParaRPr sz="30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348065" y="3407155"/>
            <a:ext cx="57467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3000" spc="-5" dirty="0">
                <a:latin typeface="Calibri"/>
                <a:cs typeface="Calibri"/>
              </a:rPr>
              <a:t>phs</a:t>
            </a:r>
            <a:endParaRPr sz="30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480563" y="3915155"/>
            <a:ext cx="770890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7020" indent="-274320">
              <a:spcBef>
                <a:spcPts val="100"/>
              </a:spcBef>
              <a:buClr>
                <a:srgbClr val="60B5CC"/>
              </a:buClr>
              <a:buFont typeface="Wingdings"/>
              <a:buChar char=""/>
              <a:tabLst>
                <a:tab pos="287020" algn="l"/>
              </a:tabLst>
            </a:pPr>
            <a:r>
              <a:rPr sz="2600" b="1" spc="-10" dirty="0">
                <a:latin typeface="Calibri"/>
                <a:cs typeface="Calibri"/>
              </a:rPr>
              <a:t>E</a:t>
            </a:r>
            <a:r>
              <a:rPr sz="2600" b="1" spc="-35" dirty="0">
                <a:latin typeface="Calibri"/>
                <a:cs typeface="Calibri"/>
              </a:rPr>
              <a:t>x</a:t>
            </a:r>
            <a:r>
              <a:rPr sz="2600" b="1" dirty="0">
                <a:latin typeface="Calibri"/>
                <a:cs typeface="Calibri"/>
              </a:rPr>
              <a:t>a</a:t>
            </a:r>
            <a:endParaRPr sz="26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142109" y="4257547"/>
            <a:ext cx="112585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2740" indent="-320040">
              <a:spcBef>
                <a:spcPts val="100"/>
              </a:spcBef>
              <a:buClr>
                <a:srgbClr val="F0AD00"/>
              </a:buClr>
              <a:buSzPct val="80000"/>
              <a:buFont typeface="Wingdings 2"/>
              <a:buChar char=""/>
              <a:tabLst>
                <a:tab pos="332105" algn="l"/>
                <a:tab pos="332740" algn="l"/>
              </a:tabLst>
            </a:pPr>
            <a:r>
              <a:rPr sz="3000" b="1" spc="-5" dirty="0">
                <a:solidFill>
                  <a:srgbClr val="C00000"/>
                </a:solidFill>
                <a:latin typeface="Calibri"/>
                <a:cs typeface="Calibri"/>
              </a:rPr>
              <a:t>Clu</a:t>
            </a:r>
            <a:r>
              <a:rPr sz="3000" b="1" spc="-35" dirty="0">
                <a:solidFill>
                  <a:srgbClr val="C00000"/>
                </a:solidFill>
                <a:latin typeface="Calibri"/>
                <a:cs typeface="Calibri"/>
              </a:rPr>
              <a:t>s</a:t>
            </a:r>
            <a:r>
              <a:rPr sz="3000" b="1" dirty="0">
                <a:solidFill>
                  <a:srgbClr val="C00000"/>
                </a:solidFill>
                <a:latin typeface="Calibri"/>
                <a:cs typeface="Calibri"/>
              </a:rPr>
              <a:t>t</a:t>
            </a:r>
            <a:endParaRPr sz="30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480563" y="4753355"/>
            <a:ext cx="770890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7020" indent="-274320">
              <a:spcBef>
                <a:spcPts val="100"/>
              </a:spcBef>
              <a:buClr>
                <a:srgbClr val="60B5CC"/>
              </a:buClr>
              <a:buFont typeface="Wingdings"/>
              <a:buChar char=""/>
              <a:tabLst>
                <a:tab pos="287020" algn="l"/>
              </a:tabLst>
            </a:pPr>
            <a:r>
              <a:rPr sz="2600" b="1" spc="-10" dirty="0">
                <a:latin typeface="Calibri"/>
                <a:cs typeface="Calibri"/>
              </a:rPr>
              <a:t>E</a:t>
            </a:r>
            <a:r>
              <a:rPr sz="2600" b="1" spc="-35" dirty="0">
                <a:latin typeface="Calibri"/>
                <a:cs typeface="Calibri"/>
              </a:rPr>
              <a:t>x</a:t>
            </a:r>
            <a:r>
              <a:rPr sz="2600" b="1" dirty="0">
                <a:latin typeface="Calibri"/>
                <a:cs typeface="Calibri"/>
              </a:rPr>
              <a:t>a</a:t>
            </a:r>
            <a:endParaRPr sz="26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236713" y="2599888"/>
            <a:ext cx="6474724" cy="259301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510">
              <a:lnSpc>
                <a:spcPts val="3454"/>
              </a:lnSpc>
            </a:pPr>
            <a:r>
              <a:rPr sz="3000" spc="-15" dirty="0">
                <a:latin typeface="Calibri"/>
                <a:cs typeface="Calibri"/>
              </a:rPr>
              <a:t>between</a:t>
            </a:r>
            <a:r>
              <a:rPr sz="3000" spc="-20" dirty="0">
                <a:latin typeface="Calibri"/>
                <a:cs typeface="Calibri"/>
              </a:rPr>
              <a:t> </a:t>
            </a:r>
            <a:r>
              <a:rPr sz="3000" spc="-10" dirty="0">
                <a:latin typeface="Calibri"/>
                <a:cs typeface="Calibri"/>
              </a:rPr>
              <a:t>two</a:t>
            </a:r>
            <a:r>
              <a:rPr sz="3000" spc="-15" dirty="0">
                <a:latin typeface="Calibri"/>
                <a:cs typeface="Calibri"/>
              </a:rPr>
              <a:t> </a:t>
            </a:r>
            <a:r>
              <a:rPr sz="3000" spc="-5" dirty="0">
                <a:latin typeface="Calibri"/>
                <a:cs typeface="Calibri"/>
              </a:rPr>
              <a:t>nodes</a:t>
            </a:r>
            <a:endParaRPr sz="3000">
              <a:latin typeface="Calibri"/>
              <a:cs typeface="Calibri"/>
            </a:endParaRPr>
          </a:p>
          <a:p>
            <a:pPr marL="1905">
              <a:lnSpc>
                <a:spcPts val="2920"/>
              </a:lnSpc>
              <a:spcBef>
                <a:spcPts val="280"/>
              </a:spcBef>
            </a:pPr>
            <a:r>
              <a:rPr sz="2600" b="1" dirty="0">
                <a:latin typeface="Calibri"/>
                <a:cs typeface="Calibri"/>
              </a:rPr>
              <a:t>mple:</a:t>
            </a:r>
            <a:r>
              <a:rPr sz="2600" b="1" spc="-15" dirty="0">
                <a:latin typeface="Calibri"/>
                <a:cs typeface="Calibri"/>
              </a:rPr>
              <a:t> </a:t>
            </a:r>
            <a:r>
              <a:rPr sz="2600" spc="-15" dirty="0">
                <a:latin typeface="Calibri"/>
                <a:cs typeface="Calibri"/>
              </a:rPr>
              <a:t>Knowledge</a:t>
            </a:r>
            <a:r>
              <a:rPr sz="2600" spc="-10" dirty="0">
                <a:latin typeface="Calibri"/>
                <a:cs typeface="Calibri"/>
              </a:rPr>
              <a:t> </a:t>
            </a:r>
            <a:r>
              <a:rPr sz="2600" spc="-15" dirty="0">
                <a:latin typeface="Calibri"/>
                <a:cs typeface="Calibri"/>
              </a:rPr>
              <a:t>graph</a:t>
            </a:r>
            <a:r>
              <a:rPr sz="2600" spc="-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completion</a:t>
            </a:r>
            <a:endParaRPr sz="2600">
              <a:latin typeface="Calibri"/>
              <a:cs typeface="Calibri"/>
            </a:endParaRPr>
          </a:p>
          <a:p>
            <a:pPr>
              <a:lnSpc>
                <a:spcPts val="3400"/>
              </a:lnSpc>
            </a:pPr>
            <a:r>
              <a:rPr sz="3000" b="1" dirty="0">
                <a:solidFill>
                  <a:srgbClr val="C00000"/>
                </a:solidFill>
                <a:latin typeface="Calibri"/>
                <a:cs typeface="Calibri"/>
              </a:rPr>
              <a:t>h</a:t>
            </a:r>
            <a:r>
              <a:rPr sz="3000" b="1" spc="-10" dirty="0">
                <a:solidFill>
                  <a:srgbClr val="C00000"/>
                </a:solidFill>
                <a:latin typeface="Calibri"/>
                <a:cs typeface="Calibri"/>
              </a:rPr>
              <a:t> classification</a:t>
            </a:r>
            <a:r>
              <a:rPr sz="3000" spc="-10" dirty="0">
                <a:latin typeface="Calibri"/>
                <a:cs typeface="Calibri"/>
              </a:rPr>
              <a:t>:</a:t>
            </a:r>
            <a:r>
              <a:rPr sz="3000" spc="-15" dirty="0">
                <a:latin typeface="Calibri"/>
                <a:cs typeface="Calibri"/>
              </a:rPr>
              <a:t> </a:t>
            </a:r>
            <a:r>
              <a:rPr sz="3000" spc="-20" dirty="0">
                <a:latin typeface="Calibri"/>
                <a:cs typeface="Calibri"/>
              </a:rPr>
              <a:t>Categorize</a:t>
            </a:r>
            <a:r>
              <a:rPr sz="3000" spc="-15" dirty="0">
                <a:latin typeface="Calibri"/>
                <a:cs typeface="Calibri"/>
              </a:rPr>
              <a:t> </a:t>
            </a:r>
            <a:r>
              <a:rPr sz="3000" spc="-25" dirty="0">
                <a:latin typeface="Calibri"/>
                <a:cs typeface="Calibri"/>
              </a:rPr>
              <a:t>different</a:t>
            </a:r>
            <a:r>
              <a:rPr sz="3000" spc="-15" dirty="0">
                <a:latin typeface="Calibri"/>
                <a:cs typeface="Calibri"/>
              </a:rPr>
              <a:t> </a:t>
            </a:r>
            <a:r>
              <a:rPr sz="3000" spc="-20" dirty="0">
                <a:latin typeface="Calibri"/>
                <a:cs typeface="Calibri"/>
              </a:rPr>
              <a:t>gra</a:t>
            </a:r>
            <a:endParaRPr sz="3000">
              <a:latin typeface="Calibri"/>
              <a:cs typeface="Calibri"/>
            </a:endParaRPr>
          </a:p>
          <a:p>
            <a:pPr marL="1905">
              <a:lnSpc>
                <a:spcPts val="2910"/>
              </a:lnSpc>
              <a:spcBef>
                <a:spcPts val="400"/>
              </a:spcBef>
            </a:pPr>
            <a:r>
              <a:rPr sz="2600" b="1" dirty="0">
                <a:latin typeface="Calibri"/>
                <a:cs typeface="Calibri"/>
              </a:rPr>
              <a:t>mple</a:t>
            </a:r>
            <a:r>
              <a:rPr sz="2600" dirty="0">
                <a:latin typeface="Calibri"/>
                <a:cs typeface="Calibri"/>
              </a:rPr>
              <a:t>:</a:t>
            </a:r>
            <a:r>
              <a:rPr sz="2600" spc="-1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Molecule</a:t>
            </a:r>
            <a:r>
              <a:rPr sz="2600" spc="-1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property</a:t>
            </a:r>
            <a:r>
              <a:rPr sz="2600" spc="-1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prediction</a:t>
            </a:r>
            <a:endParaRPr sz="2600">
              <a:latin typeface="Calibri"/>
              <a:cs typeface="Calibri"/>
            </a:endParaRPr>
          </a:p>
          <a:p>
            <a:pPr marL="12700">
              <a:lnSpc>
                <a:spcPts val="3390"/>
              </a:lnSpc>
            </a:pPr>
            <a:r>
              <a:rPr sz="3000" b="1" dirty="0">
                <a:solidFill>
                  <a:srgbClr val="C00000"/>
                </a:solidFill>
                <a:latin typeface="Calibri"/>
                <a:cs typeface="Calibri"/>
              </a:rPr>
              <a:t>ering</a:t>
            </a:r>
            <a:r>
              <a:rPr sz="3000" dirty="0">
                <a:latin typeface="Calibri"/>
                <a:cs typeface="Calibri"/>
              </a:rPr>
              <a:t>:</a:t>
            </a:r>
            <a:r>
              <a:rPr sz="3000" spc="-15" dirty="0">
                <a:latin typeface="Calibri"/>
                <a:cs typeface="Calibri"/>
              </a:rPr>
              <a:t> Detect </a:t>
            </a:r>
            <a:r>
              <a:rPr sz="3000" spc="-5" dirty="0">
                <a:latin typeface="Calibri"/>
                <a:cs typeface="Calibri"/>
              </a:rPr>
              <a:t>if</a:t>
            </a:r>
            <a:r>
              <a:rPr sz="3000" spc="-15" dirty="0">
                <a:latin typeface="Calibri"/>
                <a:cs typeface="Calibri"/>
              </a:rPr>
              <a:t> </a:t>
            </a:r>
            <a:r>
              <a:rPr sz="3000" spc="-5" dirty="0">
                <a:latin typeface="Calibri"/>
                <a:cs typeface="Calibri"/>
              </a:rPr>
              <a:t>nodes</a:t>
            </a:r>
            <a:r>
              <a:rPr sz="3000" spc="-10" dirty="0">
                <a:latin typeface="Calibri"/>
                <a:cs typeface="Calibri"/>
              </a:rPr>
              <a:t> </a:t>
            </a:r>
            <a:r>
              <a:rPr sz="3000" spc="-20" dirty="0">
                <a:latin typeface="Calibri"/>
                <a:cs typeface="Calibri"/>
              </a:rPr>
              <a:t>form</a:t>
            </a:r>
            <a:r>
              <a:rPr sz="3000" spc="-5" dirty="0">
                <a:latin typeface="Calibri"/>
                <a:cs typeface="Calibri"/>
              </a:rPr>
              <a:t> </a:t>
            </a:r>
            <a:r>
              <a:rPr sz="3000">
                <a:latin typeface="Calibri"/>
                <a:cs typeface="Calibri"/>
              </a:rPr>
              <a:t>a</a:t>
            </a:r>
            <a:r>
              <a:rPr sz="3000" spc="-10">
                <a:latin typeface="Calibri"/>
                <a:cs typeface="Calibri"/>
              </a:rPr>
              <a:t> communit</a:t>
            </a:r>
            <a:r>
              <a:rPr lang="en-US" sz="3000" spc="-10">
                <a:latin typeface="Calibri"/>
                <a:cs typeface="Calibri"/>
              </a:rPr>
              <a:t>y</a:t>
            </a:r>
            <a:endParaRPr sz="3000">
              <a:latin typeface="Calibri"/>
              <a:cs typeface="Calibri"/>
            </a:endParaRPr>
          </a:p>
          <a:p>
            <a:pPr marL="1905">
              <a:spcBef>
                <a:spcPts val="300"/>
              </a:spcBef>
            </a:pPr>
            <a:r>
              <a:rPr sz="2600" b="1" dirty="0">
                <a:latin typeface="Calibri"/>
                <a:cs typeface="Calibri"/>
              </a:rPr>
              <a:t>mple</a:t>
            </a:r>
            <a:r>
              <a:rPr sz="2600" dirty="0">
                <a:latin typeface="Calibri"/>
                <a:cs typeface="Calibri"/>
              </a:rPr>
              <a:t>:</a:t>
            </a:r>
            <a:r>
              <a:rPr sz="2600" spc="-1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Social</a:t>
            </a:r>
            <a:r>
              <a:rPr sz="2600" spc="-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circle</a:t>
            </a:r>
            <a:r>
              <a:rPr sz="2600" spc="-1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detection</a:t>
            </a:r>
            <a:endParaRPr sz="26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243798" y="2616361"/>
            <a:ext cx="6085840" cy="1102866"/>
          </a:xfrm>
          <a:prstGeom prst="rect">
            <a:avLst/>
          </a:prstGeom>
          <a:solidFill>
            <a:srgbClr val="60B5CC"/>
          </a:solidFill>
          <a:ln w="48000">
            <a:solidFill>
              <a:srgbClr val="448495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537210" marR="154940" indent="-376555">
              <a:lnSpc>
                <a:spcPts val="4300"/>
              </a:lnSpc>
              <a:spcBef>
                <a:spcPts val="2225"/>
              </a:spcBef>
            </a:pPr>
            <a:r>
              <a:rPr sz="3600" b="1" spc="-5">
                <a:solidFill>
                  <a:srgbClr val="FFFFFF"/>
                </a:solidFill>
                <a:latin typeface="Corbel"/>
                <a:cs typeface="Corbel"/>
              </a:rPr>
              <a:t>These</a:t>
            </a:r>
            <a:r>
              <a:rPr sz="3600" b="1" spc="-16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3600" b="1" spc="-5" dirty="0">
                <a:solidFill>
                  <a:srgbClr val="FFFFFF"/>
                </a:solidFill>
                <a:latin typeface="Corbel"/>
                <a:cs typeface="Corbel"/>
              </a:rPr>
              <a:t>Graph</a:t>
            </a:r>
            <a:r>
              <a:rPr sz="3600" b="1" spc="-20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3600" b="1" dirty="0">
                <a:solidFill>
                  <a:srgbClr val="FFFFFF"/>
                </a:solidFill>
                <a:latin typeface="Corbel"/>
                <a:cs typeface="Corbel"/>
              </a:rPr>
              <a:t>ML</a:t>
            </a:r>
            <a:r>
              <a:rPr sz="3600" b="1" spc="-20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3600" b="1" spc="-5" dirty="0">
                <a:solidFill>
                  <a:srgbClr val="FFFFFF"/>
                </a:solidFill>
                <a:latin typeface="Corbel"/>
                <a:cs typeface="Corbel"/>
              </a:rPr>
              <a:t>tasks</a:t>
            </a:r>
            <a:r>
              <a:rPr sz="3600" b="1" spc="-20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3600" b="1" dirty="0">
                <a:solidFill>
                  <a:srgbClr val="FFFFFF"/>
                </a:solidFill>
                <a:latin typeface="Corbel"/>
                <a:cs typeface="Corbel"/>
              </a:rPr>
              <a:t>lead</a:t>
            </a:r>
            <a:r>
              <a:rPr sz="3600" b="1" spc="-15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3600" b="1" spc="-5" dirty="0">
                <a:solidFill>
                  <a:srgbClr val="FFFFFF"/>
                </a:solidFill>
                <a:latin typeface="Corbel"/>
                <a:cs typeface="Corbel"/>
              </a:rPr>
              <a:t>to </a:t>
            </a:r>
            <a:r>
              <a:rPr sz="3600" b="1" spc="-730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3600" b="1" spc="-5" dirty="0">
                <a:solidFill>
                  <a:srgbClr val="FFFFFF"/>
                </a:solidFill>
                <a:latin typeface="Corbel"/>
                <a:cs typeface="Corbel"/>
              </a:rPr>
              <a:t>high-impact</a:t>
            </a:r>
            <a:r>
              <a:rPr sz="3600" b="1" spc="-20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3600" b="1" spc="-5" dirty="0">
                <a:solidFill>
                  <a:srgbClr val="FFFFFF"/>
                </a:solidFill>
                <a:latin typeface="Corbel"/>
                <a:cs typeface="Corbel"/>
              </a:rPr>
              <a:t>applications!</a:t>
            </a:r>
            <a:endParaRPr sz="3600">
              <a:latin typeface="Corbel"/>
              <a:cs typeface="Corbe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A6FBFD2B-FE1D-4392-B3F2-F5248B233083}"/>
              </a:ext>
            </a:extLst>
          </p:cNvPr>
          <p:cNvSpPr txBox="1"/>
          <p:nvPr/>
        </p:nvSpPr>
        <p:spPr>
          <a:xfrm>
            <a:off x="3490607" y="3075057"/>
            <a:ext cx="52107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4000" b="1" dirty="0"/>
              <a:t>Node-level ML Tasks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109216" y="347472"/>
            <a:ext cx="6922008" cy="55778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 idx="4294967295"/>
          </p:nvPr>
        </p:nvSpPr>
        <p:spPr>
          <a:xfrm>
            <a:off x="958789" y="1247945"/>
            <a:ext cx="8958263" cy="512762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solidFill>
                  <a:srgbClr val="000000"/>
                </a:solidFill>
              </a:rPr>
              <a:t>A</a:t>
            </a:r>
            <a:r>
              <a:rPr sz="3200" spc="-10" dirty="0">
                <a:solidFill>
                  <a:srgbClr val="000000"/>
                </a:solidFill>
              </a:rPr>
              <a:t> </a:t>
            </a:r>
            <a:r>
              <a:rPr sz="3200" spc="-15" dirty="0">
                <a:solidFill>
                  <a:srgbClr val="000000"/>
                </a:solidFill>
              </a:rPr>
              <a:t>protein</a:t>
            </a:r>
            <a:r>
              <a:rPr sz="3200" dirty="0">
                <a:solidFill>
                  <a:srgbClr val="000000"/>
                </a:solidFill>
              </a:rPr>
              <a:t> chain </a:t>
            </a:r>
            <a:r>
              <a:rPr sz="3200" spc="-10" dirty="0">
                <a:solidFill>
                  <a:srgbClr val="000000"/>
                </a:solidFill>
              </a:rPr>
              <a:t>acquires </a:t>
            </a:r>
            <a:r>
              <a:rPr sz="3200" dirty="0">
                <a:solidFill>
                  <a:srgbClr val="000000"/>
                </a:solidFill>
              </a:rPr>
              <a:t>its</a:t>
            </a:r>
            <a:r>
              <a:rPr sz="3200" spc="-15" dirty="0">
                <a:solidFill>
                  <a:srgbClr val="000000"/>
                </a:solidFill>
              </a:rPr>
              <a:t> </a:t>
            </a:r>
            <a:r>
              <a:rPr sz="3200" spc="-10" dirty="0">
                <a:solidFill>
                  <a:srgbClr val="000000"/>
                </a:solidFill>
              </a:rPr>
              <a:t>native</a:t>
            </a:r>
            <a:r>
              <a:rPr sz="3200" spc="-15" dirty="0">
                <a:solidFill>
                  <a:srgbClr val="000000"/>
                </a:solidFill>
              </a:rPr>
              <a:t> </a:t>
            </a:r>
            <a:r>
              <a:rPr sz="3200" dirty="0">
                <a:solidFill>
                  <a:srgbClr val="000000"/>
                </a:solidFill>
              </a:rPr>
              <a:t>3D </a:t>
            </a:r>
            <a:r>
              <a:rPr sz="3200" spc="-10" dirty="0">
                <a:solidFill>
                  <a:srgbClr val="000000"/>
                </a:solidFill>
              </a:rPr>
              <a:t>structure</a:t>
            </a:r>
            <a:endParaRPr sz="3200" dirty="0"/>
          </a:p>
        </p:txBody>
      </p:sp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680366" y="2332910"/>
            <a:ext cx="8715693" cy="269561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5565140" y="5263897"/>
            <a:ext cx="1418590" cy="182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100" spc="-5" dirty="0">
                <a:solidFill>
                  <a:srgbClr val="A6A6A6"/>
                </a:solidFill>
                <a:latin typeface="Corbel"/>
                <a:cs typeface="Corbel"/>
              </a:rPr>
              <a:t>Image</a:t>
            </a:r>
            <a:r>
              <a:rPr sz="1100" spc="-15" dirty="0">
                <a:solidFill>
                  <a:srgbClr val="A6A6A6"/>
                </a:solidFill>
                <a:latin typeface="Corbel"/>
                <a:cs typeface="Corbel"/>
              </a:rPr>
              <a:t> </a:t>
            </a:r>
            <a:r>
              <a:rPr sz="1100" spc="-5" dirty="0">
                <a:solidFill>
                  <a:srgbClr val="A6A6A6"/>
                </a:solidFill>
                <a:latin typeface="Corbel"/>
                <a:cs typeface="Corbel"/>
              </a:rPr>
              <a:t>credit:</a:t>
            </a:r>
            <a:r>
              <a:rPr sz="1100" spc="-15" dirty="0">
                <a:solidFill>
                  <a:srgbClr val="A6A6A6"/>
                </a:solidFill>
                <a:latin typeface="Corbel"/>
                <a:cs typeface="Corbel"/>
              </a:rPr>
              <a:t> </a:t>
            </a:r>
            <a:r>
              <a:rPr sz="1100" u="sng" spc="-5" dirty="0">
                <a:solidFill>
                  <a:srgbClr val="168BBA"/>
                </a:solidFill>
                <a:uFill>
                  <a:solidFill>
                    <a:srgbClr val="168BBA"/>
                  </a:solidFill>
                </a:uFill>
                <a:latin typeface="Corbel"/>
                <a:cs typeface="Corbel"/>
              </a:rPr>
              <a:t>DeepMind</a:t>
            </a:r>
            <a:endParaRPr sz="1100">
              <a:latin typeface="Corbel"/>
              <a:cs typeface="Corbe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274446" y="2729267"/>
            <a:ext cx="3946485" cy="3803881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072640" y="347473"/>
            <a:ext cx="7043928" cy="557783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 idx="4294967295"/>
          </p:nvPr>
        </p:nvSpPr>
        <p:spPr>
          <a:xfrm>
            <a:off x="1236339" y="1128018"/>
            <a:ext cx="9588500" cy="1006475"/>
          </a:xfrm>
          <a:prstGeom prst="rect">
            <a:avLst/>
          </a:prstGeom>
        </p:spPr>
        <p:txBody>
          <a:bodyPr vert="horz" wrap="square" lIns="0" tIns="31750" rIns="0" bIns="0" rtlCol="0" anchor="ctr">
            <a:spAutoFit/>
          </a:bodyPr>
          <a:lstStyle/>
          <a:p>
            <a:pPr marL="12700" marR="5080">
              <a:lnSpc>
                <a:spcPts val="3790"/>
              </a:lnSpc>
              <a:spcBef>
                <a:spcPts val="250"/>
              </a:spcBef>
            </a:pPr>
            <a:r>
              <a:rPr sz="3200" b="1" spc="-10" dirty="0">
                <a:solidFill>
                  <a:srgbClr val="000000"/>
                </a:solidFill>
              </a:rPr>
              <a:t>Computationally</a:t>
            </a:r>
            <a:r>
              <a:rPr sz="3200" b="1" spc="-5" dirty="0">
                <a:solidFill>
                  <a:srgbClr val="000000"/>
                </a:solidFill>
              </a:rPr>
              <a:t> </a:t>
            </a:r>
            <a:r>
              <a:rPr sz="3200" b="1" spc="-10" dirty="0">
                <a:solidFill>
                  <a:srgbClr val="000000"/>
                </a:solidFill>
              </a:rPr>
              <a:t>predict</a:t>
            </a:r>
            <a:r>
              <a:rPr sz="3200" b="1" spc="5" dirty="0">
                <a:solidFill>
                  <a:srgbClr val="000000"/>
                </a:solidFill>
              </a:rPr>
              <a:t> </a:t>
            </a:r>
            <a:r>
              <a:rPr sz="3200" b="1" dirty="0">
                <a:solidFill>
                  <a:srgbClr val="000000"/>
                </a:solidFill>
              </a:rPr>
              <a:t>a </a:t>
            </a:r>
            <a:r>
              <a:rPr sz="3200" b="1" spc="-30" dirty="0">
                <a:solidFill>
                  <a:srgbClr val="000000"/>
                </a:solidFill>
              </a:rPr>
              <a:t>protein’s</a:t>
            </a:r>
            <a:r>
              <a:rPr sz="3200" b="1" spc="5" dirty="0">
                <a:solidFill>
                  <a:srgbClr val="000000"/>
                </a:solidFill>
              </a:rPr>
              <a:t> </a:t>
            </a:r>
            <a:r>
              <a:rPr sz="3200" b="1" dirty="0">
                <a:solidFill>
                  <a:srgbClr val="60B5CC"/>
                </a:solidFill>
              </a:rPr>
              <a:t>3D</a:t>
            </a:r>
            <a:r>
              <a:rPr sz="3200" b="1" spc="-5" dirty="0">
                <a:solidFill>
                  <a:srgbClr val="60B5CC"/>
                </a:solidFill>
              </a:rPr>
              <a:t> </a:t>
            </a:r>
            <a:r>
              <a:rPr sz="3200" b="1" spc="-15" dirty="0">
                <a:solidFill>
                  <a:srgbClr val="60B5CC"/>
                </a:solidFill>
              </a:rPr>
              <a:t>structure </a:t>
            </a:r>
            <a:r>
              <a:rPr sz="3200" b="1" spc="-705" dirty="0">
                <a:solidFill>
                  <a:srgbClr val="60B5CC"/>
                </a:solidFill>
              </a:rPr>
              <a:t> </a:t>
            </a:r>
            <a:r>
              <a:rPr sz="3200" b="1" spc="-5" dirty="0">
                <a:solidFill>
                  <a:srgbClr val="000000"/>
                </a:solidFill>
              </a:rPr>
              <a:t>based</a:t>
            </a:r>
            <a:r>
              <a:rPr sz="3200" b="1" spc="-10" dirty="0">
                <a:solidFill>
                  <a:srgbClr val="000000"/>
                </a:solidFill>
              </a:rPr>
              <a:t> </a:t>
            </a:r>
            <a:r>
              <a:rPr sz="3200" b="1" spc="-5" dirty="0">
                <a:solidFill>
                  <a:srgbClr val="000000"/>
                </a:solidFill>
              </a:rPr>
              <a:t>solely </a:t>
            </a:r>
            <a:r>
              <a:rPr sz="3200" b="1" dirty="0">
                <a:solidFill>
                  <a:srgbClr val="000000"/>
                </a:solidFill>
              </a:rPr>
              <a:t>on</a:t>
            </a:r>
            <a:r>
              <a:rPr sz="3200" b="1" spc="-10" dirty="0">
                <a:solidFill>
                  <a:srgbClr val="000000"/>
                </a:solidFill>
              </a:rPr>
              <a:t> </a:t>
            </a:r>
            <a:r>
              <a:rPr sz="3200" b="1" dirty="0">
                <a:solidFill>
                  <a:srgbClr val="000000"/>
                </a:solidFill>
              </a:rPr>
              <a:t>its </a:t>
            </a:r>
            <a:r>
              <a:rPr sz="3200" b="1" spc="-5" dirty="0">
                <a:solidFill>
                  <a:srgbClr val="000000"/>
                </a:solidFill>
              </a:rPr>
              <a:t>amino</a:t>
            </a:r>
            <a:r>
              <a:rPr sz="3200" b="1" spc="5" dirty="0">
                <a:solidFill>
                  <a:srgbClr val="000000"/>
                </a:solidFill>
              </a:rPr>
              <a:t> </a:t>
            </a:r>
            <a:r>
              <a:rPr sz="3200" b="1" spc="-5" dirty="0">
                <a:solidFill>
                  <a:srgbClr val="000000"/>
                </a:solidFill>
              </a:rPr>
              <a:t>acid</a:t>
            </a:r>
            <a:r>
              <a:rPr sz="3200" b="1" spc="-10" dirty="0">
                <a:solidFill>
                  <a:srgbClr val="000000"/>
                </a:solidFill>
              </a:rPr>
              <a:t> </a:t>
            </a:r>
            <a:r>
              <a:rPr sz="3200" b="1" spc="-5" dirty="0">
                <a:solidFill>
                  <a:srgbClr val="60B5CC"/>
                </a:solidFill>
              </a:rPr>
              <a:t>sequence</a:t>
            </a:r>
            <a:endParaRPr sz="3200" dirty="0"/>
          </a:p>
        </p:txBody>
      </p:sp>
      <p:sp>
        <p:nvSpPr>
          <p:cNvPr id="5" name="object 5"/>
          <p:cNvSpPr txBox="1"/>
          <p:nvPr/>
        </p:nvSpPr>
        <p:spPr>
          <a:xfrm>
            <a:off x="5717540" y="6409945"/>
            <a:ext cx="1418590" cy="182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100" spc="-5" dirty="0">
                <a:solidFill>
                  <a:srgbClr val="A6A6A6"/>
                </a:solidFill>
                <a:latin typeface="Corbel"/>
                <a:cs typeface="Corbel"/>
              </a:rPr>
              <a:t>Image</a:t>
            </a:r>
            <a:r>
              <a:rPr sz="1100" spc="-15" dirty="0">
                <a:solidFill>
                  <a:srgbClr val="A6A6A6"/>
                </a:solidFill>
                <a:latin typeface="Corbel"/>
                <a:cs typeface="Corbel"/>
              </a:rPr>
              <a:t> </a:t>
            </a:r>
            <a:r>
              <a:rPr sz="1100" spc="-5" dirty="0">
                <a:solidFill>
                  <a:srgbClr val="A6A6A6"/>
                </a:solidFill>
                <a:latin typeface="Corbel"/>
                <a:cs typeface="Corbel"/>
              </a:rPr>
              <a:t>credit:</a:t>
            </a:r>
            <a:r>
              <a:rPr sz="1100" spc="-15" dirty="0">
                <a:solidFill>
                  <a:srgbClr val="A6A6A6"/>
                </a:solidFill>
                <a:latin typeface="Corbel"/>
                <a:cs typeface="Corbel"/>
              </a:rPr>
              <a:t> </a:t>
            </a:r>
            <a:r>
              <a:rPr sz="1100" u="sng" spc="-5" dirty="0">
                <a:solidFill>
                  <a:srgbClr val="168BBA"/>
                </a:solidFill>
                <a:uFill>
                  <a:solidFill>
                    <a:srgbClr val="168BBA"/>
                  </a:solidFill>
                </a:uFill>
                <a:latin typeface="Corbel"/>
                <a:cs typeface="Corbel"/>
              </a:rPr>
              <a:t>DeepMind</a:t>
            </a:r>
            <a:endParaRPr sz="1100" dirty="0">
              <a:latin typeface="Corbel"/>
              <a:cs typeface="Corbe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072640" y="347471"/>
            <a:ext cx="4523232" cy="551688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202538" y="1175407"/>
            <a:ext cx="5259720" cy="2224407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1844256" y="4351305"/>
            <a:ext cx="8778875" cy="2291080"/>
            <a:chOff x="320255" y="4351305"/>
            <a:chExt cx="8778875" cy="2291080"/>
          </a:xfrm>
        </p:grpSpPr>
        <p:pic>
          <p:nvPicPr>
            <p:cNvPr id="5" name="object 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20255" y="5465771"/>
              <a:ext cx="4854300" cy="117633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591037" y="4974756"/>
              <a:ext cx="5507719" cy="780893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57199" y="4351305"/>
              <a:ext cx="4249271" cy="644490"/>
            </a:xfrm>
            <a:prstGeom prst="rect">
              <a:avLst/>
            </a:prstGeom>
          </p:spPr>
        </p:pic>
      </p:grpSp>
      <p:pic>
        <p:nvPicPr>
          <p:cNvPr id="8" name="object 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3292672" y="3582631"/>
            <a:ext cx="5058784" cy="681188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577789" y="1102349"/>
            <a:ext cx="3550023" cy="2378392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3699521" y="3222753"/>
            <a:ext cx="1164590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900" spc="-5" dirty="0">
                <a:solidFill>
                  <a:srgbClr val="A6A6A6"/>
                </a:solidFill>
                <a:latin typeface="Corbel"/>
                <a:cs typeface="Corbel"/>
              </a:rPr>
              <a:t>Image</a:t>
            </a:r>
            <a:r>
              <a:rPr sz="900" spc="-25" dirty="0">
                <a:solidFill>
                  <a:srgbClr val="A6A6A6"/>
                </a:solidFill>
                <a:latin typeface="Corbel"/>
                <a:cs typeface="Corbel"/>
              </a:rPr>
              <a:t> </a:t>
            </a:r>
            <a:r>
              <a:rPr sz="900" dirty="0">
                <a:solidFill>
                  <a:srgbClr val="A6A6A6"/>
                </a:solidFill>
                <a:latin typeface="Corbel"/>
                <a:cs typeface="Corbel"/>
              </a:rPr>
              <a:t>credit:</a:t>
            </a:r>
            <a:r>
              <a:rPr sz="900" spc="-25" dirty="0">
                <a:solidFill>
                  <a:srgbClr val="A6A6A6"/>
                </a:solidFill>
                <a:latin typeface="Corbel"/>
                <a:cs typeface="Corbel"/>
              </a:rPr>
              <a:t> </a:t>
            </a:r>
            <a:r>
              <a:rPr sz="900" u="sng" spc="-5" dirty="0">
                <a:solidFill>
                  <a:srgbClr val="168BBA"/>
                </a:solidFill>
                <a:uFill>
                  <a:solidFill>
                    <a:srgbClr val="168BBA"/>
                  </a:solidFill>
                </a:uFill>
                <a:latin typeface="Corbel"/>
                <a:cs typeface="Corbel"/>
              </a:rPr>
              <a:t>DeepMind</a:t>
            </a:r>
            <a:endParaRPr sz="900">
              <a:latin typeface="Corbel"/>
              <a:cs typeface="Corbe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062096" y="3417824"/>
            <a:ext cx="1380490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900" spc="-5" dirty="0">
                <a:solidFill>
                  <a:srgbClr val="A6A6A6"/>
                </a:solidFill>
                <a:latin typeface="Corbel"/>
                <a:cs typeface="Corbel"/>
              </a:rPr>
              <a:t>Image</a:t>
            </a:r>
            <a:r>
              <a:rPr sz="900" spc="-20" dirty="0">
                <a:solidFill>
                  <a:srgbClr val="A6A6A6"/>
                </a:solidFill>
                <a:latin typeface="Corbel"/>
                <a:cs typeface="Corbel"/>
              </a:rPr>
              <a:t> </a:t>
            </a:r>
            <a:r>
              <a:rPr sz="900" dirty="0">
                <a:solidFill>
                  <a:srgbClr val="A6A6A6"/>
                </a:solidFill>
                <a:latin typeface="Corbel"/>
                <a:cs typeface="Corbel"/>
              </a:rPr>
              <a:t>credit:</a:t>
            </a:r>
            <a:r>
              <a:rPr sz="900" spc="-15" dirty="0">
                <a:solidFill>
                  <a:srgbClr val="A6A6A6"/>
                </a:solidFill>
                <a:latin typeface="Corbel"/>
                <a:cs typeface="Corbel"/>
              </a:rPr>
              <a:t> </a:t>
            </a:r>
            <a:r>
              <a:rPr sz="900" u="sng" spc="-5" dirty="0">
                <a:solidFill>
                  <a:srgbClr val="168BBA"/>
                </a:solidFill>
                <a:uFill>
                  <a:solidFill>
                    <a:srgbClr val="168BBA"/>
                  </a:solidFill>
                </a:uFill>
                <a:latin typeface="Corbel"/>
                <a:cs typeface="Corbel"/>
              </a:rPr>
              <a:t>SingularityHub</a:t>
            </a:r>
            <a:endParaRPr sz="900">
              <a:latin typeface="Corbel"/>
              <a:cs typeface="Corbe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072640" y="347471"/>
            <a:ext cx="7885176" cy="551688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715093" y="2899270"/>
            <a:ext cx="8696060" cy="3186238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8172034" y="6028945"/>
            <a:ext cx="1418590" cy="182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100" spc="-5" dirty="0">
                <a:solidFill>
                  <a:srgbClr val="A6A6A6"/>
                </a:solidFill>
                <a:latin typeface="Corbel"/>
                <a:cs typeface="Corbel"/>
              </a:rPr>
              <a:t>Image</a:t>
            </a:r>
            <a:r>
              <a:rPr sz="1100" spc="-15" dirty="0">
                <a:solidFill>
                  <a:srgbClr val="A6A6A6"/>
                </a:solidFill>
                <a:latin typeface="Corbel"/>
                <a:cs typeface="Corbel"/>
              </a:rPr>
              <a:t> </a:t>
            </a:r>
            <a:r>
              <a:rPr sz="1100" spc="-5" dirty="0">
                <a:solidFill>
                  <a:srgbClr val="A6A6A6"/>
                </a:solidFill>
                <a:latin typeface="Corbel"/>
                <a:cs typeface="Corbel"/>
              </a:rPr>
              <a:t>credit:</a:t>
            </a:r>
            <a:r>
              <a:rPr sz="1100" spc="-15" dirty="0">
                <a:solidFill>
                  <a:srgbClr val="A6A6A6"/>
                </a:solidFill>
                <a:latin typeface="Corbel"/>
                <a:cs typeface="Corbel"/>
              </a:rPr>
              <a:t> </a:t>
            </a:r>
            <a:r>
              <a:rPr sz="1100" u="sng" spc="-5" dirty="0">
                <a:solidFill>
                  <a:srgbClr val="168BBA"/>
                </a:solidFill>
                <a:uFill>
                  <a:solidFill>
                    <a:srgbClr val="168BBA"/>
                  </a:solidFill>
                </a:uFill>
                <a:latin typeface="Corbel"/>
                <a:cs typeface="Corbel"/>
              </a:rPr>
              <a:t>DeepMind</a:t>
            </a:r>
            <a:endParaRPr sz="1100">
              <a:latin typeface="Corbel"/>
              <a:cs typeface="Corbe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142108" y="1081677"/>
            <a:ext cx="7679690" cy="1642110"/>
          </a:xfrm>
          <a:prstGeom prst="rect">
            <a:avLst/>
          </a:prstGeom>
        </p:spPr>
        <p:txBody>
          <a:bodyPr vert="horz" wrap="square" lIns="0" tIns="108585" rIns="0" bIns="0" rtlCol="0">
            <a:spAutoFit/>
          </a:bodyPr>
          <a:lstStyle/>
          <a:p>
            <a:pPr marL="332740" indent="-320040">
              <a:spcBef>
                <a:spcPts val="855"/>
              </a:spcBef>
              <a:buClr>
                <a:srgbClr val="F0AD00"/>
              </a:buClr>
              <a:buSzPct val="81250"/>
              <a:buFont typeface="Wingdings 2"/>
              <a:buChar char=""/>
              <a:tabLst>
                <a:tab pos="332105" algn="l"/>
                <a:tab pos="332740" algn="l"/>
              </a:tabLst>
            </a:pPr>
            <a:r>
              <a:rPr sz="3200" b="1" spc="-30" dirty="0">
                <a:solidFill>
                  <a:srgbClr val="60B5CC"/>
                </a:solidFill>
                <a:latin typeface="Calibri"/>
                <a:cs typeface="Calibri"/>
              </a:rPr>
              <a:t>Key</a:t>
            </a:r>
            <a:r>
              <a:rPr sz="3200" b="1" spc="-15" dirty="0">
                <a:solidFill>
                  <a:srgbClr val="60B5CC"/>
                </a:solidFill>
                <a:latin typeface="Calibri"/>
                <a:cs typeface="Calibri"/>
              </a:rPr>
              <a:t> </a:t>
            </a:r>
            <a:r>
              <a:rPr sz="3200" b="1" spc="-5" dirty="0">
                <a:solidFill>
                  <a:srgbClr val="60B5CC"/>
                </a:solidFill>
                <a:latin typeface="Calibri"/>
                <a:cs typeface="Calibri"/>
              </a:rPr>
              <a:t>idea:</a:t>
            </a:r>
            <a:r>
              <a:rPr sz="3200" b="1" spc="-10" dirty="0">
                <a:solidFill>
                  <a:srgbClr val="60B5CC"/>
                </a:solidFill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“Spatial</a:t>
            </a:r>
            <a:r>
              <a:rPr sz="3200" spc="-10" dirty="0">
                <a:latin typeface="Calibri"/>
                <a:cs typeface="Calibri"/>
              </a:rPr>
              <a:t> graph”</a:t>
            </a:r>
            <a:endParaRPr sz="3200" dirty="0">
              <a:latin typeface="Calibri"/>
              <a:cs typeface="Calibri"/>
            </a:endParaRPr>
          </a:p>
          <a:p>
            <a:pPr marL="625475" lvl="1" indent="-274955">
              <a:spcBef>
                <a:spcPts val="665"/>
              </a:spcBef>
              <a:buClr>
                <a:srgbClr val="60B5CC"/>
              </a:buClr>
              <a:buFont typeface="Wingdings"/>
              <a:buChar char=""/>
              <a:tabLst>
                <a:tab pos="625475" algn="l"/>
              </a:tabLst>
            </a:pPr>
            <a:r>
              <a:rPr sz="2800" b="1" spc="-5" dirty="0">
                <a:solidFill>
                  <a:srgbClr val="C00000"/>
                </a:solidFill>
                <a:latin typeface="Calibri"/>
                <a:cs typeface="Calibri"/>
              </a:rPr>
              <a:t>Nodes:</a:t>
            </a:r>
            <a:r>
              <a:rPr sz="2800" b="1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Amino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acids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in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protein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sequence</a:t>
            </a:r>
            <a:endParaRPr sz="2800" dirty="0">
              <a:latin typeface="Calibri"/>
              <a:cs typeface="Calibri"/>
            </a:endParaRPr>
          </a:p>
          <a:p>
            <a:pPr marL="625475" lvl="1" indent="-274955">
              <a:spcBef>
                <a:spcPts val="745"/>
              </a:spcBef>
              <a:buClr>
                <a:srgbClr val="60B5CC"/>
              </a:buClr>
              <a:buFont typeface="Wingdings"/>
              <a:buChar char=""/>
              <a:tabLst>
                <a:tab pos="625475" algn="l"/>
              </a:tabLst>
            </a:pPr>
            <a:r>
              <a:rPr sz="2800" b="1" spc="-20" dirty="0">
                <a:solidFill>
                  <a:srgbClr val="C00000"/>
                </a:solidFill>
                <a:latin typeface="Calibri"/>
                <a:cs typeface="Calibri"/>
              </a:rPr>
              <a:t>Edges:</a:t>
            </a:r>
            <a:r>
              <a:rPr sz="2800" b="1" spc="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Proximity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between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amino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acids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(residues)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495800" y="4627999"/>
            <a:ext cx="3733800" cy="1659255"/>
          </a:xfrm>
          <a:custGeom>
            <a:avLst/>
            <a:gdLst/>
            <a:ahLst/>
            <a:cxnLst/>
            <a:rect l="l" t="t" r="r" b="b"/>
            <a:pathLst>
              <a:path w="3733800" h="1659254">
                <a:moveTo>
                  <a:pt x="0" y="0"/>
                </a:moveTo>
                <a:lnTo>
                  <a:pt x="3733800" y="0"/>
                </a:lnTo>
                <a:lnTo>
                  <a:pt x="3733800" y="1659236"/>
                </a:lnTo>
                <a:lnTo>
                  <a:pt x="0" y="1659236"/>
                </a:lnTo>
                <a:lnTo>
                  <a:pt x="0" y="0"/>
                </a:lnTo>
                <a:close/>
              </a:path>
            </a:pathLst>
          </a:custGeom>
          <a:ln w="48000">
            <a:solidFill>
              <a:srgbClr val="60B5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715921" y="6409435"/>
            <a:ext cx="14738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b="1" spc="-5" dirty="0">
                <a:solidFill>
                  <a:srgbClr val="60B5CC"/>
                </a:solidFill>
                <a:latin typeface="Arial"/>
                <a:cs typeface="Arial"/>
              </a:rPr>
              <a:t>Spatial</a:t>
            </a:r>
            <a:r>
              <a:rPr b="1" spc="-70" dirty="0">
                <a:solidFill>
                  <a:srgbClr val="60B5CC"/>
                </a:solidFill>
                <a:latin typeface="Arial"/>
                <a:cs typeface="Arial"/>
              </a:rPr>
              <a:t> </a:t>
            </a:r>
            <a:r>
              <a:rPr b="1" spc="-5" dirty="0">
                <a:solidFill>
                  <a:srgbClr val="60B5CC"/>
                </a:solidFill>
                <a:latin typeface="Arial"/>
                <a:cs typeface="Arial"/>
              </a:rPr>
              <a:t>graph</a:t>
            </a:r>
            <a:endParaRPr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43A5A062-6F72-452E-B9E6-5222522509D5}"/>
              </a:ext>
            </a:extLst>
          </p:cNvPr>
          <p:cNvSpPr txBox="1"/>
          <p:nvPr/>
        </p:nvSpPr>
        <p:spPr>
          <a:xfrm>
            <a:off x="3490607" y="3075057"/>
            <a:ext cx="51819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4000" b="1" dirty="0"/>
              <a:t>Edge-level ML Tasks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794690" y="1192877"/>
            <a:ext cx="6608445" cy="3497752"/>
          </a:xfrm>
          <a:prstGeom prst="rect">
            <a:avLst/>
          </a:prstGeom>
        </p:spPr>
        <p:txBody>
          <a:bodyPr vert="horz" wrap="square" lIns="0" tIns="108585" rIns="0" bIns="0" rtlCol="0">
            <a:spAutoFit/>
          </a:bodyPr>
          <a:lstStyle/>
          <a:p>
            <a:pPr marL="332740" indent="-320040">
              <a:spcBef>
                <a:spcPts val="855"/>
              </a:spcBef>
              <a:buClr>
                <a:srgbClr val="F0AD00"/>
              </a:buClr>
              <a:buSzPct val="81250"/>
              <a:buFont typeface="Wingdings 2"/>
              <a:buChar char=""/>
              <a:tabLst>
                <a:tab pos="332105" algn="l"/>
                <a:tab pos="332740" algn="l"/>
              </a:tabLst>
            </a:pPr>
            <a:r>
              <a:rPr sz="3200" b="1" spc="-5" dirty="0">
                <a:latin typeface="Calibri"/>
                <a:cs typeface="Calibri"/>
              </a:rPr>
              <a:t>Machine</a:t>
            </a:r>
            <a:r>
              <a:rPr sz="3200" b="1" spc="-10" dirty="0">
                <a:latin typeface="Calibri"/>
                <a:cs typeface="Calibri"/>
              </a:rPr>
              <a:t> </a:t>
            </a:r>
            <a:r>
              <a:rPr sz="3200" b="1" spc="-5" dirty="0">
                <a:latin typeface="Calibri"/>
                <a:cs typeface="Calibri"/>
              </a:rPr>
              <a:t>learning</a:t>
            </a:r>
            <a:r>
              <a:rPr sz="3200" b="1" spc="-10" dirty="0">
                <a:latin typeface="Calibri"/>
                <a:cs typeface="Calibri"/>
              </a:rPr>
              <a:t> </a:t>
            </a:r>
            <a:r>
              <a:rPr sz="3200" b="1" dirty="0">
                <a:latin typeface="Calibri"/>
                <a:cs typeface="Calibri"/>
              </a:rPr>
              <a:t>with</a:t>
            </a:r>
            <a:r>
              <a:rPr sz="3200" b="1" spc="-10" dirty="0">
                <a:latin typeface="Calibri"/>
                <a:cs typeface="Calibri"/>
              </a:rPr>
              <a:t> </a:t>
            </a:r>
            <a:r>
              <a:rPr sz="3200" b="1" spc="-20" dirty="0">
                <a:latin typeface="Calibri"/>
                <a:cs typeface="Calibri"/>
              </a:rPr>
              <a:t>Graphs</a:t>
            </a:r>
            <a:endParaRPr sz="3200" dirty="0">
              <a:latin typeface="Calibri"/>
              <a:cs typeface="Calibri"/>
            </a:endParaRPr>
          </a:p>
          <a:p>
            <a:pPr marL="625475" lvl="1" indent="-274955">
              <a:spcBef>
                <a:spcPts val="665"/>
              </a:spcBef>
              <a:buClr>
                <a:srgbClr val="60B5CC"/>
              </a:buClr>
              <a:buFont typeface="Wingdings"/>
              <a:buChar char=""/>
              <a:tabLst>
                <a:tab pos="625475" algn="l"/>
              </a:tabLst>
            </a:pPr>
            <a:r>
              <a:rPr sz="2800" spc="-10" dirty="0">
                <a:latin typeface="Calibri"/>
                <a:cs typeface="Calibri"/>
              </a:rPr>
              <a:t>Applications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and</a:t>
            </a:r>
            <a:r>
              <a:rPr sz="2800" dirty="0">
                <a:latin typeface="Calibri"/>
                <a:cs typeface="Calibri"/>
              </a:rPr>
              <a:t> use</a:t>
            </a:r>
            <a:r>
              <a:rPr sz="2800" spc="-10" dirty="0">
                <a:latin typeface="Calibri"/>
                <a:cs typeface="Calibri"/>
              </a:rPr>
              <a:t> cases</a:t>
            </a:r>
            <a:endParaRPr sz="2800" dirty="0">
              <a:latin typeface="Calibri"/>
              <a:cs typeface="Calibri"/>
            </a:endParaRPr>
          </a:p>
          <a:p>
            <a:pPr marL="332740" indent="-320040">
              <a:spcBef>
                <a:spcPts val="2625"/>
              </a:spcBef>
              <a:buClr>
                <a:srgbClr val="F0AD00"/>
              </a:buClr>
              <a:buSzPct val="81250"/>
              <a:buFont typeface="Wingdings 2"/>
              <a:buChar char=""/>
              <a:tabLst>
                <a:tab pos="332105" algn="l"/>
                <a:tab pos="332740" algn="l"/>
              </a:tabLst>
            </a:pPr>
            <a:r>
              <a:rPr sz="3200" b="1" spc="-20" dirty="0">
                <a:latin typeface="Calibri"/>
                <a:cs typeface="Calibri"/>
              </a:rPr>
              <a:t>Different</a:t>
            </a:r>
            <a:r>
              <a:rPr sz="3200" b="1" spc="-5" dirty="0">
                <a:latin typeface="Calibri"/>
                <a:cs typeface="Calibri"/>
              </a:rPr>
              <a:t> types </a:t>
            </a:r>
            <a:r>
              <a:rPr sz="3200" b="1" dirty="0">
                <a:latin typeface="Calibri"/>
                <a:cs typeface="Calibri"/>
              </a:rPr>
              <a:t>of</a:t>
            </a:r>
            <a:r>
              <a:rPr sz="3200" b="1" spc="-5" dirty="0">
                <a:latin typeface="Calibri"/>
                <a:cs typeface="Calibri"/>
              </a:rPr>
              <a:t> </a:t>
            </a:r>
            <a:r>
              <a:rPr sz="3200" b="1" spc="-15" dirty="0">
                <a:latin typeface="Calibri"/>
                <a:cs typeface="Calibri"/>
              </a:rPr>
              <a:t>tasks:</a:t>
            </a:r>
            <a:endParaRPr sz="3200" dirty="0">
              <a:latin typeface="Calibri"/>
              <a:cs typeface="Calibri"/>
            </a:endParaRPr>
          </a:p>
          <a:p>
            <a:pPr marL="625475" lvl="1" indent="-274955">
              <a:spcBef>
                <a:spcPts val="665"/>
              </a:spcBef>
              <a:buClr>
                <a:srgbClr val="60B5CC"/>
              </a:buClr>
              <a:buFont typeface="Wingdings"/>
              <a:buChar char=""/>
              <a:tabLst>
                <a:tab pos="625475" algn="l"/>
              </a:tabLst>
            </a:pPr>
            <a:r>
              <a:rPr sz="2800" dirty="0">
                <a:latin typeface="Calibri"/>
                <a:cs typeface="Calibri"/>
              </a:rPr>
              <a:t>Node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level</a:t>
            </a:r>
            <a:endParaRPr sz="2800" dirty="0">
              <a:latin typeface="Calibri"/>
              <a:cs typeface="Calibri"/>
            </a:endParaRPr>
          </a:p>
          <a:p>
            <a:pPr marL="625475" lvl="1" indent="-274955">
              <a:spcBef>
                <a:spcPts val="645"/>
              </a:spcBef>
              <a:buClr>
                <a:srgbClr val="60B5CC"/>
              </a:buClr>
              <a:buFont typeface="Wingdings"/>
              <a:buChar char=""/>
              <a:tabLst>
                <a:tab pos="625475" algn="l"/>
              </a:tabLst>
            </a:pPr>
            <a:r>
              <a:rPr sz="2800" spc="-20" dirty="0">
                <a:latin typeface="Calibri"/>
                <a:cs typeface="Calibri"/>
              </a:rPr>
              <a:t>Edge </a:t>
            </a:r>
            <a:r>
              <a:rPr sz="2800" spc="-15" dirty="0">
                <a:latin typeface="Calibri"/>
                <a:cs typeface="Calibri"/>
              </a:rPr>
              <a:t>level</a:t>
            </a:r>
            <a:endParaRPr sz="2800" dirty="0">
              <a:latin typeface="Calibri"/>
              <a:cs typeface="Calibri"/>
            </a:endParaRPr>
          </a:p>
          <a:p>
            <a:pPr marL="625475" lvl="1" indent="-274955">
              <a:spcBef>
                <a:spcPts val="745"/>
              </a:spcBef>
              <a:buClr>
                <a:srgbClr val="60B5CC"/>
              </a:buClr>
              <a:buFont typeface="Wingdings"/>
              <a:buChar char=""/>
              <a:tabLst>
                <a:tab pos="625475" algn="l"/>
              </a:tabLst>
            </a:pPr>
            <a:r>
              <a:rPr sz="2800" spc="-15" dirty="0">
                <a:latin typeface="Calibri"/>
                <a:cs typeface="Calibri"/>
              </a:rPr>
              <a:t>Graph level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5DE95A3-7E75-48CE-8458-0EBFB601AC21}"/>
              </a:ext>
            </a:extLst>
          </p:cNvPr>
          <p:cNvSpPr txBox="1"/>
          <p:nvPr/>
        </p:nvSpPr>
        <p:spPr>
          <a:xfrm>
            <a:off x="1067541" y="201513"/>
            <a:ext cx="609452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4000" dirty="0">
                <a:solidFill>
                  <a:srgbClr val="FFD500"/>
                </a:solidFill>
              </a:rPr>
              <a:t>Outline</a:t>
            </a:r>
            <a:endParaRPr lang="en-AU" sz="4000" dirty="0">
              <a:solidFill>
                <a:srgbClr val="FFD5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42351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106168" y="365760"/>
            <a:ext cx="8156448" cy="499872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2983100" y="5967476"/>
            <a:ext cx="7708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b="1" dirty="0">
                <a:solidFill>
                  <a:srgbClr val="C00000"/>
                </a:solidFill>
                <a:latin typeface="Corbel"/>
                <a:cs typeface="Corbel"/>
              </a:rPr>
              <a:t>It</a:t>
            </a:r>
            <a:r>
              <a:rPr sz="2400" b="1" spc="-10" dirty="0">
                <a:solidFill>
                  <a:srgbClr val="C00000"/>
                </a:solidFill>
                <a:latin typeface="Corbel"/>
                <a:cs typeface="Corbel"/>
              </a:rPr>
              <a:t>e</a:t>
            </a:r>
            <a:r>
              <a:rPr sz="2400" b="1" spc="5" dirty="0">
                <a:solidFill>
                  <a:srgbClr val="C00000"/>
                </a:solidFill>
                <a:latin typeface="Corbel"/>
                <a:cs typeface="Corbel"/>
              </a:rPr>
              <a:t>m</a:t>
            </a:r>
            <a:r>
              <a:rPr sz="2400" b="1" dirty="0">
                <a:solidFill>
                  <a:srgbClr val="C00000"/>
                </a:solidFill>
                <a:latin typeface="Corbel"/>
                <a:cs typeface="Corbel"/>
              </a:rPr>
              <a:t>s</a:t>
            </a:r>
            <a:endParaRPr sz="2400">
              <a:latin typeface="Corbel"/>
              <a:cs typeface="Corbe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010254" y="4254500"/>
            <a:ext cx="7575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b="1" spc="-10" dirty="0">
                <a:solidFill>
                  <a:srgbClr val="0000FF"/>
                </a:solidFill>
                <a:latin typeface="Corbel"/>
                <a:cs typeface="Corbel"/>
              </a:rPr>
              <a:t>Use</a:t>
            </a:r>
            <a:r>
              <a:rPr sz="2400" b="1" spc="-5" dirty="0">
                <a:solidFill>
                  <a:srgbClr val="0000FF"/>
                </a:solidFill>
                <a:latin typeface="Corbel"/>
                <a:cs typeface="Corbel"/>
              </a:rPr>
              <a:t>r</a:t>
            </a:r>
            <a:r>
              <a:rPr sz="2400" b="1" dirty="0">
                <a:solidFill>
                  <a:srgbClr val="0000FF"/>
                </a:solidFill>
                <a:latin typeface="Corbel"/>
                <a:cs typeface="Corbel"/>
              </a:rPr>
              <a:t>s</a:t>
            </a:r>
            <a:endParaRPr sz="2400">
              <a:latin typeface="Corbel"/>
              <a:cs typeface="Corbel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4446789" y="4716443"/>
            <a:ext cx="1043305" cy="1175385"/>
            <a:chOff x="2922788" y="4716442"/>
            <a:chExt cx="1043305" cy="1175385"/>
          </a:xfrm>
        </p:grpSpPr>
        <p:sp>
          <p:nvSpPr>
            <p:cNvPr id="8" name="object 8"/>
            <p:cNvSpPr/>
            <p:nvPr/>
          </p:nvSpPr>
          <p:spPr>
            <a:xfrm>
              <a:off x="2979889" y="4716551"/>
              <a:ext cx="922655" cy="1175385"/>
            </a:xfrm>
            <a:custGeom>
              <a:avLst/>
              <a:gdLst/>
              <a:ahLst/>
              <a:cxnLst/>
              <a:rect l="l" t="t" r="r" b="b"/>
              <a:pathLst>
                <a:path w="922654" h="1175385">
                  <a:moveTo>
                    <a:pt x="922286" y="16649"/>
                  </a:moveTo>
                  <a:lnTo>
                    <a:pt x="920038" y="9702"/>
                  </a:lnTo>
                  <a:lnTo>
                    <a:pt x="915123" y="3949"/>
                  </a:lnTo>
                  <a:lnTo>
                    <a:pt x="908354" y="558"/>
                  </a:lnTo>
                  <a:lnTo>
                    <a:pt x="901077" y="38"/>
                  </a:lnTo>
                  <a:lnTo>
                    <a:pt x="894130" y="2286"/>
                  </a:lnTo>
                  <a:lnTo>
                    <a:pt x="888377" y="7200"/>
                  </a:lnTo>
                  <a:lnTo>
                    <a:pt x="586981" y="391934"/>
                  </a:lnTo>
                  <a:lnTo>
                    <a:pt x="472389" y="13423"/>
                  </a:lnTo>
                  <a:lnTo>
                    <a:pt x="468807" y="6769"/>
                  </a:lnTo>
                  <a:lnTo>
                    <a:pt x="463143" y="2146"/>
                  </a:lnTo>
                  <a:lnTo>
                    <a:pt x="456171" y="0"/>
                  </a:lnTo>
                  <a:lnTo>
                    <a:pt x="448640" y="711"/>
                  </a:lnTo>
                  <a:lnTo>
                    <a:pt x="441972" y="4292"/>
                  </a:lnTo>
                  <a:lnTo>
                    <a:pt x="437362" y="9956"/>
                  </a:lnTo>
                  <a:lnTo>
                    <a:pt x="435203" y="16941"/>
                  </a:lnTo>
                  <a:lnTo>
                    <a:pt x="435927" y="24472"/>
                  </a:lnTo>
                  <a:lnTo>
                    <a:pt x="558279" y="428574"/>
                  </a:lnTo>
                  <a:lnTo>
                    <a:pt x="55499" y="1070368"/>
                  </a:lnTo>
                  <a:lnTo>
                    <a:pt x="25501" y="1046873"/>
                  </a:lnTo>
                  <a:lnTo>
                    <a:pt x="0" y="1172095"/>
                  </a:lnTo>
                  <a:lnTo>
                    <a:pt x="115481" y="1117358"/>
                  </a:lnTo>
                  <a:lnTo>
                    <a:pt x="113766" y="1116025"/>
                  </a:lnTo>
                  <a:lnTo>
                    <a:pt x="85483" y="1093863"/>
                  </a:lnTo>
                  <a:lnTo>
                    <a:pt x="571766" y="473125"/>
                  </a:lnTo>
                  <a:lnTo>
                    <a:pt x="752830" y="1071118"/>
                  </a:lnTo>
                  <a:lnTo>
                    <a:pt x="716356" y="1082154"/>
                  </a:lnTo>
                  <a:lnTo>
                    <a:pt x="804176" y="1174991"/>
                  </a:lnTo>
                  <a:lnTo>
                    <a:pt x="816546" y="1102779"/>
                  </a:lnTo>
                  <a:lnTo>
                    <a:pt x="825754" y="1049032"/>
                  </a:lnTo>
                  <a:lnTo>
                    <a:pt x="789292" y="1060081"/>
                  </a:lnTo>
                  <a:lnTo>
                    <a:pt x="600468" y="436486"/>
                  </a:lnTo>
                  <a:lnTo>
                    <a:pt x="918362" y="30695"/>
                  </a:lnTo>
                  <a:lnTo>
                    <a:pt x="921766" y="23939"/>
                  </a:lnTo>
                  <a:lnTo>
                    <a:pt x="922286" y="16649"/>
                  </a:lnTo>
                  <a:close/>
                </a:path>
              </a:pathLst>
            </a:custGeom>
            <a:solidFill>
              <a:srgbClr val="F0AC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821055" y="4727441"/>
              <a:ext cx="144780" cy="1151255"/>
            </a:xfrm>
            <a:custGeom>
              <a:avLst/>
              <a:gdLst/>
              <a:ahLst/>
              <a:cxnLst/>
              <a:rect l="l" t="t" r="r" b="b"/>
              <a:pathLst>
                <a:path w="144779" h="1151254">
                  <a:moveTo>
                    <a:pt x="126839" y="0"/>
                  </a:moveTo>
                  <a:lnTo>
                    <a:pt x="98872" y="131767"/>
                  </a:lnTo>
                  <a:lnTo>
                    <a:pt x="99867" y="139266"/>
                  </a:lnTo>
                  <a:lnTo>
                    <a:pt x="103533" y="145582"/>
                  </a:lnTo>
                  <a:lnTo>
                    <a:pt x="109300" y="150063"/>
                  </a:lnTo>
                  <a:lnTo>
                    <a:pt x="116598" y="152054"/>
                  </a:lnTo>
                  <a:lnTo>
                    <a:pt x="124097" y="151059"/>
                  </a:lnTo>
                  <a:lnTo>
                    <a:pt x="130413" y="147393"/>
                  </a:lnTo>
                  <a:lnTo>
                    <a:pt x="134893" y="141625"/>
                  </a:lnTo>
                  <a:lnTo>
                    <a:pt x="136885" y="134327"/>
                  </a:lnTo>
                  <a:lnTo>
                    <a:pt x="144566" y="20286"/>
                  </a:lnTo>
                  <a:lnTo>
                    <a:pt x="143571" y="12787"/>
                  </a:lnTo>
                  <a:lnTo>
                    <a:pt x="139904" y="6471"/>
                  </a:lnTo>
                  <a:lnTo>
                    <a:pt x="134137" y="1991"/>
                  </a:lnTo>
                  <a:lnTo>
                    <a:pt x="126839" y="0"/>
                  </a:lnTo>
                  <a:close/>
                </a:path>
                <a:path w="144779" h="1151254">
                  <a:moveTo>
                    <a:pt x="108917" y="266096"/>
                  </a:moveTo>
                  <a:lnTo>
                    <a:pt x="80949" y="397865"/>
                  </a:lnTo>
                  <a:lnTo>
                    <a:pt x="81945" y="405364"/>
                  </a:lnTo>
                  <a:lnTo>
                    <a:pt x="85611" y="411680"/>
                  </a:lnTo>
                  <a:lnTo>
                    <a:pt x="91378" y="416160"/>
                  </a:lnTo>
                  <a:lnTo>
                    <a:pt x="98676" y="418152"/>
                  </a:lnTo>
                  <a:lnTo>
                    <a:pt x="106175" y="417156"/>
                  </a:lnTo>
                  <a:lnTo>
                    <a:pt x="112491" y="413490"/>
                  </a:lnTo>
                  <a:lnTo>
                    <a:pt x="116971" y="407722"/>
                  </a:lnTo>
                  <a:lnTo>
                    <a:pt x="118963" y="400424"/>
                  </a:lnTo>
                  <a:lnTo>
                    <a:pt x="126644" y="286383"/>
                  </a:lnTo>
                  <a:lnTo>
                    <a:pt x="125649" y="278884"/>
                  </a:lnTo>
                  <a:lnTo>
                    <a:pt x="121983" y="272568"/>
                  </a:lnTo>
                  <a:lnTo>
                    <a:pt x="116215" y="268088"/>
                  </a:lnTo>
                  <a:lnTo>
                    <a:pt x="108917" y="266096"/>
                  </a:lnTo>
                  <a:close/>
                </a:path>
                <a:path w="144779" h="1151254">
                  <a:moveTo>
                    <a:pt x="90995" y="532193"/>
                  </a:moveTo>
                  <a:lnTo>
                    <a:pt x="63027" y="663962"/>
                  </a:lnTo>
                  <a:lnTo>
                    <a:pt x="64023" y="671460"/>
                  </a:lnTo>
                  <a:lnTo>
                    <a:pt x="67689" y="677776"/>
                  </a:lnTo>
                  <a:lnTo>
                    <a:pt x="73456" y="682257"/>
                  </a:lnTo>
                  <a:lnTo>
                    <a:pt x="80754" y="684249"/>
                  </a:lnTo>
                  <a:lnTo>
                    <a:pt x="88253" y="683254"/>
                  </a:lnTo>
                  <a:lnTo>
                    <a:pt x="94569" y="679587"/>
                  </a:lnTo>
                  <a:lnTo>
                    <a:pt x="99050" y="673820"/>
                  </a:lnTo>
                  <a:lnTo>
                    <a:pt x="101042" y="666522"/>
                  </a:lnTo>
                  <a:lnTo>
                    <a:pt x="108722" y="552480"/>
                  </a:lnTo>
                  <a:lnTo>
                    <a:pt x="107727" y="544981"/>
                  </a:lnTo>
                  <a:lnTo>
                    <a:pt x="104060" y="538666"/>
                  </a:lnTo>
                  <a:lnTo>
                    <a:pt x="98293" y="534185"/>
                  </a:lnTo>
                  <a:lnTo>
                    <a:pt x="90995" y="532193"/>
                  </a:lnTo>
                  <a:close/>
                </a:path>
                <a:path w="144779" h="1151254">
                  <a:moveTo>
                    <a:pt x="73074" y="798290"/>
                  </a:moveTo>
                  <a:lnTo>
                    <a:pt x="45106" y="930059"/>
                  </a:lnTo>
                  <a:lnTo>
                    <a:pt x="46101" y="937558"/>
                  </a:lnTo>
                  <a:lnTo>
                    <a:pt x="49767" y="943874"/>
                  </a:lnTo>
                  <a:lnTo>
                    <a:pt x="55535" y="948354"/>
                  </a:lnTo>
                  <a:lnTo>
                    <a:pt x="62833" y="950346"/>
                  </a:lnTo>
                  <a:lnTo>
                    <a:pt x="70331" y="949350"/>
                  </a:lnTo>
                  <a:lnTo>
                    <a:pt x="76647" y="945684"/>
                  </a:lnTo>
                  <a:lnTo>
                    <a:pt x="81128" y="939917"/>
                  </a:lnTo>
                  <a:lnTo>
                    <a:pt x="83120" y="932619"/>
                  </a:lnTo>
                  <a:lnTo>
                    <a:pt x="90801" y="818578"/>
                  </a:lnTo>
                  <a:lnTo>
                    <a:pt x="89805" y="811079"/>
                  </a:lnTo>
                  <a:lnTo>
                    <a:pt x="86138" y="804762"/>
                  </a:lnTo>
                  <a:lnTo>
                    <a:pt x="80371" y="800282"/>
                  </a:lnTo>
                  <a:lnTo>
                    <a:pt x="73074" y="798290"/>
                  </a:lnTo>
                  <a:close/>
                </a:path>
                <a:path w="144779" h="1151254">
                  <a:moveTo>
                    <a:pt x="0" y="1032809"/>
                  </a:moveTo>
                  <a:lnTo>
                    <a:pt x="49339" y="1150691"/>
                  </a:lnTo>
                  <a:lnTo>
                    <a:pt x="114040" y="1040490"/>
                  </a:lnTo>
                  <a:lnTo>
                    <a:pt x="0" y="1032809"/>
                  </a:lnTo>
                  <a:close/>
                </a:path>
              </a:pathLst>
            </a:custGeom>
            <a:solidFill>
              <a:srgbClr val="C6484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922788" y="4716442"/>
              <a:ext cx="521970" cy="1131570"/>
            </a:xfrm>
            <a:custGeom>
              <a:avLst/>
              <a:gdLst/>
              <a:ahLst/>
              <a:cxnLst/>
              <a:rect l="l" t="t" r="r" b="b"/>
              <a:pathLst>
                <a:path w="521970" h="1131570">
                  <a:moveTo>
                    <a:pt x="0" y="1003499"/>
                  </a:moveTo>
                  <a:lnTo>
                    <a:pt x="5523" y="1131171"/>
                  </a:lnTo>
                  <a:lnTo>
                    <a:pt x="88347" y="1063266"/>
                  </a:lnTo>
                  <a:lnTo>
                    <a:pt x="44003" y="1063266"/>
                  </a:lnTo>
                  <a:lnTo>
                    <a:pt x="36622" y="1061607"/>
                  </a:lnTo>
                  <a:lnTo>
                    <a:pt x="30465" y="1057214"/>
                  </a:lnTo>
                  <a:lnTo>
                    <a:pt x="26603" y="1051015"/>
                  </a:lnTo>
                  <a:lnTo>
                    <a:pt x="25348" y="1043821"/>
                  </a:lnTo>
                  <a:lnTo>
                    <a:pt x="27007" y="1036441"/>
                  </a:lnTo>
                  <a:lnTo>
                    <a:pt x="34782" y="1019049"/>
                  </a:lnTo>
                  <a:lnTo>
                    <a:pt x="0" y="1003499"/>
                  </a:lnTo>
                  <a:close/>
                </a:path>
                <a:path w="521970" h="1131570">
                  <a:moveTo>
                    <a:pt x="34782" y="1019049"/>
                  </a:moveTo>
                  <a:lnTo>
                    <a:pt x="27007" y="1036441"/>
                  </a:lnTo>
                  <a:lnTo>
                    <a:pt x="25348" y="1043821"/>
                  </a:lnTo>
                  <a:lnTo>
                    <a:pt x="26603" y="1051015"/>
                  </a:lnTo>
                  <a:lnTo>
                    <a:pt x="30465" y="1057214"/>
                  </a:lnTo>
                  <a:lnTo>
                    <a:pt x="36622" y="1061607"/>
                  </a:lnTo>
                  <a:lnTo>
                    <a:pt x="44003" y="1063266"/>
                  </a:lnTo>
                  <a:lnTo>
                    <a:pt x="51197" y="1062011"/>
                  </a:lnTo>
                  <a:lnTo>
                    <a:pt x="57396" y="1058149"/>
                  </a:lnTo>
                  <a:lnTo>
                    <a:pt x="61789" y="1051991"/>
                  </a:lnTo>
                  <a:lnTo>
                    <a:pt x="69564" y="1034599"/>
                  </a:lnTo>
                  <a:lnTo>
                    <a:pt x="34782" y="1019049"/>
                  </a:lnTo>
                  <a:close/>
                </a:path>
                <a:path w="521970" h="1131570">
                  <a:moveTo>
                    <a:pt x="69564" y="1034599"/>
                  </a:moveTo>
                  <a:lnTo>
                    <a:pt x="61789" y="1051991"/>
                  </a:lnTo>
                  <a:lnTo>
                    <a:pt x="57396" y="1058149"/>
                  </a:lnTo>
                  <a:lnTo>
                    <a:pt x="51197" y="1062011"/>
                  </a:lnTo>
                  <a:lnTo>
                    <a:pt x="44003" y="1063266"/>
                  </a:lnTo>
                  <a:lnTo>
                    <a:pt x="88347" y="1063266"/>
                  </a:lnTo>
                  <a:lnTo>
                    <a:pt x="104347" y="1050149"/>
                  </a:lnTo>
                  <a:lnTo>
                    <a:pt x="69564" y="1034599"/>
                  </a:lnTo>
                  <a:close/>
                </a:path>
                <a:path w="521970" h="1131570">
                  <a:moveTo>
                    <a:pt x="503112" y="0"/>
                  </a:moveTo>
                  <a:lnTo>
                    <a:pt x="495918" y="1255"/>
                  </a:lnTo>
                  <a:lnTo>
                    <a:pt x="489719" y="5117"/>
                  </a:lnTo>
                  <a:lnTo>
                    <a:pt x="485326" y="11274"/>
                  </a:lnTo>
                  <a:lnTo>
                    <a:pt x="34782" y="1019049"/>
                  </a:lnTo>
                  <a:lnTo>
                    <a:pt x="69564" y="1034599"/>
                  </a:lnTo>
                  <a:lnTo>
                    <a:pt x="520108" y="26825"/>
                  </a:lnTo>
                  <a:lnTo>
                    <a:pt x="521768" y="19445"/>
                  </a:lnTo>
                  <a:lnTo>
                    <a:pt x="520513" y="12251"/>
                  </a:lnTo>
                  <a:lnTo>
                    <a:pt x="516651" y="6052"/>
                  </a:lnTo>
                  <a:lnTo>
                    <a:pt x="510493" y="1659"/>
                  </a:lnTo>
                  <a:lnTo>
                    <a:pt x="503112" y="0"/>
                  </a:lnTo>
                  <a:close/>
                </a:path>
              </a:pathLst>
            </a:custGeom>
            <a:solidFill>
              <a:srgbClr val="F0AC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" name="object 11"/>
          <p:cNvGrpSpPr/>
          <p:nvPr/>
        </p:nvGrpSpPr>
        <p:grpSpPr>
          <a:xfrm>
            <a:off x="6382190" y="4727399"/>
            <a:ext cx="1455420" cy="1181735"/>
            <a:chOff x="4858190" y="4727398"/>
            <a:chExt cx="1455420" cy="1181735"/>
          </a:xfrm>
        </p:grpSpPr>
        <p:sp>
          <p:nvSpPr>
            <p:cNvPr id="12" name="object 12"/>
            <p:cNvSpPr/>
            <p:nvPr/>
          </p:nvSpPr>
          <p:spPr>
            <a:xfrm>
              <a:off x="4858182" y="4727409"/>
              <a:ext cx="1455420" cy="1181735"/>
            </a:xfrm>
            <a:custGeom>
              <a:avLst/>
              <a:gdLst/>
              <a:ahLst/>
              <a:cxnLst/>
              <a:rect l="l" t="t" r="r" b="b"/>
              <a:pathLst>
                <a:path w="1455420" h="1181735">
                  <a:moveTo>
                    <a:pt x="304571" y="1057402"/>
                  </a:moveTo>
                  <a:lnTo>
                    <a:pt x="267347" y="1065555"/>
                  </a:lnTo>
                  <a:lnTo>
                    <a:pt x="37223" y="14973"/>
                  </a:lnTo>
                  <a:lnTo>
                    <a:pt x="34175" y="8039"/>
                  </a:lnTo>
                  <a:lnTo>
                    <a:pt x="28892" y="3009"/>
                  </a:lnTo>
                  <a:lnTo>
                    <a:pt x="22098" y="317"/>
                  </a:lnTo>
                  <a:lnTo>
                    <a:pt x="14541" y="431"/>
                  </a:lnTo>
                  <a:lnTo>
                    <a:pt x="7607" y="3479"/>
                  </a:lnTo>
                  <a:lnTo>
                    <a:pt x="2565" y="8763"/>
                  </a:lnTo>
                  <a:lnTo>
                    <a:pt x="114" y="14973"/>
                  </a:lnTo>
                  <a:lnTo>
                    <a:pt x="0" y="23114"/>
                  </a:lnTo>
                  <a:lnTo>
                    <a:pt x="230136" y="1073708"/>
                  </a:lnTo>
                  <a:lnTo>
                    <a:pt x="192913" y="1081862"/>
                  </a:lnTo>
                  <a:lnTo>
                    <a:pt x="273202" y="1181277"/>
                  </a:lnTo>
                  <a:lnTo>
                    <a:pt x="292011" y="1106970"/>
                  </a:lnTo>
                  <a:lnTo>
                    <a:pt x="304571" y="1057402"/>
                  </a:lnTo>
                  <a:close/>
                </a:path>
                <a:path w="1455420" h="1181735">
                  <a:moveTo>
                    <a:pt x="1238288" y="1164132"/>
                  </a:moveTo>
                  <a:lnTo>
                    <a:pt x="1222209" y="1115783"/>
                  </a:lnTo>
                  <a:lnTo>
                    <a:pt x="1197965" y="1042873"/>
                  </a:lnTo>
                  <a:lnTo>
                    <a:pt x="1190040" y="1050798"/>
                  </a:lnTo>
                  <a:lnTo>
                    <a:pt x="1190040" y="1096746"/>
                  </a:lnTo>
                  <a:lnTo>
                    <a:pt x="1188631" y="1103922"/>
                  </a:lnTo>
                  <a:lnTo>
                    <a:pt x="1190028" y="1096721"/>
                  </a:lnTo>
                  <a:lnTo>
                    <a:pt x="1190040" y="1050798"/>
                  </a:lnTo>
                  <a:lnTo>
                    <a:pt x="1184465" y="1056360"/>
                  </a:lnTo>
                  <a:lnTo>
                    <a:pt x="1184465" y="1110195"/>
                  </a:lnTo>
                  <a:lnTo>
                    <a:pt x="1178153" y="1114386"/>
                  </a:lnTo>
                  <a:lnTo>
                    <a:pt x="1184465" y="1110195"/>
                  </a:lnTo>
                  <a:lnTo>
                    <a:pt x="1184465" y="1056360"/>
                  </a:lnTo>
                  <a:lnTo>
                    <a:pt x="1171003" y="1069797"/>
                  </a:lnTo>
                  <a:lnTo>
                    <a:pt x="108267" y="5562"/>
                  </a:lnTo>
                  <a:lnTo>
                    <a:pt x="101993" y="1397"/>
                  </a:lnTo>
                  <a:lnTo>
                    <a:pt x="94830" y="0"/>
                  </a:lnTo>
                  <a:lnTo>
                    <a:pt x="87642" y="1397"/>
                  </a:lnTo>
                  <a:lnTo>
                    <a:pt x="81343" y="5588"/>
                  </a:lnTo>
                  <a:lnTo>
                    <a:pt x="77165" y="11861"/>
                  </a:lnTo>
                  <a:lnTo>
                    <a:pt x="75768" y="19037"/>
                  </a:lnTo>
                  <a:lnTo>
                    <a:pt x="77152" y="26200"/>
                  </a:lnTo>
                  <a:lnTo>
                    <a:pt x="81330" y="32499"/>
                  </a:lnTo>
                  <a:lnTo>
                    <a:pt x="1144041" y="1096721"/>
                  </a:lnTo>
                  <a:lnTo>
                    <a:pt x="1117092" y="1123645"/>
                  </a:lnTo>
                  <a:lnTo>
                    <a:pt x="1238288" y="1164132"/>
                  </a:lnTo>
                  <a:close/>
                </a:path>
                <a:path w="1455420" h="1181735">
                  <a:moveTo>
                    <a:pt x="1337818" y="1033538"/>
                  </a:moveTo>
                  <a:lnTo>
                    <a:pt x="1303096" y="1049235"/>
                  </a:lnTo>
                  <a:lnTo>
                    <a:pt x="833628" y="11188"/>
                  </a:lnTo>
                  <a:lnTo>
                    <a:pt x="829208" y="5054"/>
                  </a:lnTo>
                  <a:lnTo>
                    <a:pt x="822998" y="1219"/>
                  </a:lnTo>
                  <a:lnTo>
                    <a:pt x="815797" y="0"/>
                  </a:lnTo>
                  <a:lnTo>
                    <a:pt x="808418" y="1689"/>
                  </a:lnTo>
                  <a:lnTo>
                    <a:pt x="802284" y="6108"/>
                  </a:lnTo>
                  <a:lnTo>
                    <a:pt x="798449" y="12319"/>
                  </a:lnTo>
                  <a:lnTo>
                    <a:pt x="797217" y="19519"/>
                  </a:lnTo>
                  <a:lnTo>
                    <a:pt x="798918" y="26898"/>
                  </a:lnTo>
                  <a:lnTo>
                    <a:pt x="1268387" y="1064933"/>
                  </a:lnTo>
                  <a:lnTo>
                    <a:pt x="1233665" y="1080643"/>
                  </a:lnTo>
                  <a:lnTo>
                    <a:pt x="1332839" y="1161237"/>
                  </a:lnTo>
                  <a:lnTo>
                    <a:pt x="1335481" y="1093495"/>
                  </a:lnTo>
                  <a:lnTo>
                    <a:pt x="1337818" y="1033538"/>
                  </a:lnTo>
                  <a:close/>
                </a:path>
                <a:path w="1455420" h="1181735">
                  <a:moveTo>
                    <a:pt x="1455280" y="1020000"/>
                  </a:moveTo>
                  <a:lnTo>
                    <a:pt x="1417180" y="1020000"/>
                  </a:lnTo>
                  <a:lnTo>
                    <a:pt x="1417180" y="20777"/>
                  </a:lnTo>
                  <a:lnTo>
                    <a:pt x="1415681" y="13360"/>
                  </a:lnTo>
                  <a:lnTo>
                    <a:pt x="1411592" y="7315"/>
                  </a:lnTo>
                  <a:lnTo>
                    <a:pt x="1405534" y="3225"/>
                  </a:lnTo>
                  <a:lnTo>
                    <a:pt x="1398130" y="1727"/>
                  </a:lnTo>
                  <a:lnTo>
                    <a:pt x="1390713" y="3225"/>
                  </a:lnTo>
                  <a:lnTo>
                    <a:pt x="1384655" y="7315"/>
                  </a:lnTo>
                  <a:lnTo>
                    <a:pt x="1380566" y="13360"/>
                  </a:lnTo>
                  <a:lnTo>
                    <a:pt x="1379080" y="20777"/>
                  </a:lnTo>
                  <a:lnTo>
                    <a:pt x="1379080" y="1020000"/>
                  </a:lnTo>
                  <a:lnTo>
                    <a:pt x="1340980" y="1020000"/>
                  </a:lnTo>
                  <a:lnTo>
                    <a:pt x="1398130" y="1134300"/>
                  </a:lnTo>
                  <a:lnTo>
                    <a:pt x="1436230" y="1058100"/>
                  </a:lnTo>
                  <a:lnTo>
                    <a:pt x="1455280" y="1020000"/>
                  </a:lnTo>
                  <a:close/>
                </a:path>
              </a:pathLst>
            </a:custGeom>
            <a:solidFill>
              <a:srgbClr val="F0AC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211958" y="4727503"/>
              <a:ext cx="390525" cy="1181735"/>
            </a:xfrm>
            <a:custGeom>
              <a:avLst/>
              <a:gdLst/>
              <a:ahLst/>
              <a:cxnLst/>
              <a:rect l="l" t="t" r="r" b="b"/>
              <a:pathLst>
                <a:path w="390525" h="1181735">
                  <a:moveTo>
                    <a:pt x="369410" y="0"/>
                  </a:moveTo>
                  <a:lnTo>
                    <a:pt x="320283" y="122911"/>
                  </a:lnTo>
                  <a:lnTo>
                    <a:pt x="319580" y="130443"/>
                  </a:lnTo>
                  <a:lnTo>
                    <a:pt x="321745" y="137417"/>
                  </a:lnTo>
                  <a:lnTo>
                    <a:pt x="326367" y="143071"/>
                  </a:lnTo>
                  <a:lnTo>
                    <a:pt x="333037" y="146641"/>
                  </a:lnTo>
                  <a:lnTo>
                    <a:pt x="340569" y="147344"/>
                  </a:lnTo>
                  <a:lnTo>
                    <a:pt x="347544" y="145178"/>
                  </a:lnTo>
                  <a:lnTo>
                    <a:pt x="353198" y="140556"/>
                  </a:lnTo>
                  <a:lnTo>
                    <a:pt x="356768" y="133886"/>
                  </a:lnTo>
                  <a:lnTo>
                    <a:pt x="389696" y="24432"/>
                  </a:lnTo>
                  <a:lnTo>
                    <a:pt x="390399" y="16900"/>
                  </a:lnTo>
                  <a:lnTo>
                    <a:pt x="388234" y="9926"/>
                  </a:lnTo>
                  <a:lnTo>
                    <a:pt x="383611" y="4272"/>
                  </a:lnTo>
                  <a:lnTo>
                    <a:pt x="376942" y="702"/>
                  </a:lnTo>
                  <a:lnTo>
                    <a:pt x="369410" y="0"/>
                  </a:lnTo>
                  <a:close/>
                </a:path>
                <a:path w="390525" h="1181735">
                  <a:moveTo>
                    <a:pt x="292576" y="255392"/>
                  </a:moveTo>
                  <a:lnTo>
                    <a:pt x="243448" y="378303"/>
                  </a:lnTo>
                  <a:lnTo>
                    <a:pt x="242746" y="385835"/>
                  </a:lnTo>
                  <a:lnTo>
                    <a:pt x="244911" y="392810"/>
                  </a:lnTo>
                  <a:lnTo>
                    <a:pt x="249534" y="398464"/>
                  </a:lnTo>
                  <a:lnTo>
                    <a:pt x="256203" y="402034"/>
                  </a:lnTo>
                  <a:lnTo>
                    <a:pt x="263735" y="402736"/>
                  </a:lnTo>
                  <a:lnTo>
                    <a:pt x="270710" y="400571"/>
                  </a:lnTo>
                  <a:lnTo>
                    <a:pt x="276364" y="395949"/>
                  </a:lnTo>
                  <a:lnTo>
                    <a:pt x="279933" y="389279"/>
                  </a:lnTo>
                  <a:lnTo>
                    <a:pt x="312863" y="279826"/>
                  </a:lnTo>
                  <a:lnTo>
                    <a:pt x="313565" y="272294"/>
                  </a:lnTo>
                  <a:lnTo>
                    <a:pt x="311400" y="265319"/>
                  </a:lnTo>
                  <a:lnTo>
                    <a:pt x="306778" y="259665"/>
                  </a:lnTo>
                  <a:lnTo>
                    <a:pt x="300108" y="256094"/>
                  </a:lnTo>
                  <a:lnTo>
                    <a:pt x="292576" y="255392"/>
                  </a:lnTo>
                  <a:close/>
                </a:path>
                <a:path w="390525" h="1181735">
                  <a:moveTo>
                    <a:pt x="215742" y="510785"/>
                  </a:moveTo>
                  <a:lnTo>
                    <a:pt x="166615" y="633696"/>
                  </a:lnTo>
                  <a:lnTo>
                    <a:pt x="165912" y="641228"/>
                  </a:lnTo>
                  <a:lnTo>
                    <a:pt x="168077" y="648203"/>
                  </a:lnTo>
                  <a:lnTo>
                    <a:pt x="172700" y="653856"/>
                  </a:lnTo>
                  <a:lnTo>
                    <a:pt x="179369" y="657426"/>
                  </a:lnTo>
                  <a:lnTo>
                    <a:pt x="186901" y="658129"/>
                  </a:lnTo>
                  <a:lnTo>
                    <a:pt x="193876" y="655964"/>
                  </a:lnTo>
                  <a:lnTo>
                    <a:pt x="199530" y="651341"/>
                  </a:lnTo>
                  <a:lnTo>
                    <a:pt x="203099" y="644671"/>
                  </a:lnTo>
                  <a:lnTo>
                    <a:pt x="236028" y="535218"/>
                  </a:lnTo>
                  <a:lnTo>
                    <a:pt x="236731" y="527686"/>
                  </a:lnTo>
                  <a:lnTo>
                    <a:pt x="234566" y="520711"/>
                  </a:lnTo>
                  <a:lnTo>
                    <a:pt x="229944" y="515057"/>
                  </a:lnTo>
                  <a:lnTo>
                    <a:pt x="223274" y="511488"/>
                  </a:lnTo>
                  <a:lnTo>
                    <a:pt x="215742" y="510785"/>
                  </a:lnTo>
                  <a:close/>
                </a:path>
                <a:path w="390525" h="1181735">
                  <a:moveTo>
                    <a:pt x="138908" y="766177"/>
                  </a:moveTo>
                  <a:lnTo>
                    <a:pt x="89781" y="889088"/>
                  </a:lnTo>
                  <a:lnTo>
                    <a:pt x="89078" y="896620"/>
                  </a:lnTo>
                  <a:lnTo>
                    <a:pt x="91243" y="903595"/>
                  </a:lnTo>
                  <a:lnTo>
                    <a:pt x="95865" y="909249"/>
                  </a:lnTo>
                  <a:lnTo>
                    <a:pt x="102534" y="912819"/>
                  </a:lnTo>
                  <a:lnTo>
                    <a:pt x="110067" y="913521"/>
                  </a:lnTo>
                  <a:lnTo>
                    <a:pt x="117042" y="911356"/>
                  </a:lnTo>
                  <a:lnTo>
                    <a:pt x="122695" y="906734"/>
                  </a:lnTo>
                  <a:lnTo>
                    <a:pt x="126265" y="900064"/>
                  </a:lnTo>
                  <a:lnTo>
                    <a:pt x="159194" y="790611"/>
                  </a:lnTo>
                  <a:lnTo>
                    <a:pt x="159897" y="783079"/>
                  </a:lnTo>
                  <a:lnTo>
                    <a:pt x="157732" y="776104"/>
                  </a:lnTo>
                  <a:lnTo>
                    <a:pt x="153110" y="770450"/>
                  </a:lnTo>
                  <a:lnTo>
                    <a:pt x="146441" y="766880"/>
                  </a:lnTo>
                  <a:lnTo>
                    <a:pt x="138908" y="766177"/>
                  </a:lnTo>
                  <a:close/>
                </a:path>
                <a:path w="390525" h="1181735">
                  <a:moveTo>
                    <a:pt x="0" y="1055265"/>
                  </a:moveTo>
                  <a:lnTo>
                    <a:pt x="21798" y="1181183"/>
                  </a:lnTo>
                  <a:lnTo>
                    <a:pt x="89919" y="1108917"/>
                  </a:lnTo>
                  <a:lnTo>
                    <a:pt x="51283" y="1108917"/>
                  </a:lnTo>
                  <a:lnTo>
                    <a:pt x="43751" y="1108215"/>
                  </a:lnTo>
                  <a:lnTo>
                    <a:pt x="37081" y="1104645"/>
                  </a:lnTo>
                  <a:lnTo>
                    <a:pt x="32459" y="1098991"/>
                  </a:lnTo>
                  <a:lnTo>
                    <a:pt x="30294" y="1092016"/>
                  </a:lnTo>
                  <a:lnTo>
                    <a:pt x="30996" y="1084484"/>
                  </a:lnTo>
                  <a:lnTo>
                    <a:pt x="36485" y="1066241"/>
                  </a:lnTo>
                  <a:lnTo>
                    <a:pt x="0" y="1055265"/>
                  </a:lnTo>
                  <a:close/>
                </a:path>
                <a:path w="390525" h="1181735">
                  <a:moveTo>
                    <a:pt x="36485" y="1066241"/>
                  </a:moveTo>
                  <a:lnTo>
                    <a:pt x="30996" y="1084484"/>
                  </a:lnTo>
                  <a:lnTo>
                    <a:pt x="30294" y="1092016"/>
                  </a:lnTo>
                  <a:lnTo>
                    <a:pt x="32459" y="1098991"/>
                  </a:lnTo>
                  <a:lnTo>
                    <a:pt x="37081" y="1104645"/>
                  </a:lnTo>
                  <a:lnTo>
                    <a:pt x="43751" y="1108215"/>
                  </a:lnTo>
                  <a:lnTo>
                    <a:pt x="51283" y="1108917"/>
                  </a:lnTo>
                  <a:lnTo>
                    <a:pt x="58257" y="1106752"/>
                  </a:lnTo>
                  <a:lnTo>
                    <a:pt x="63911" y="1102130"/>
                  </a:lnTo>
                  <a:lnTo>
                    <a:pt x="67481" y="1095461"/>
                  </a:lnTo>
                  <a:lnTo>
                    <a:pt x="72969" y="1077217"/>
                  </a:lnTo>
                  <a:lnTo>
                    <a:pt x="36485" y="1066241"/>
                  </a:lnTo>
                  <a:close/>
                </a:path>
                <a:path w="390525" h="1181735">
                  <a:moveTo>
                    <a:pt x="72969" y="1077217"/>
                  </a:moveTo>
                  <a:lnTo>
                    <a:pt x="67481" y="1095461"/>
                  </a:lnTo>
                  <a:lnTo>
                    <a:pt x="63911" y="1102130"/>
                  </a:lnTo>
                  <a:lnTo>
                    <a:pt x="58257" y="1106752"/>
                  </a:lnTo>
                  <a:lnTo>
                    <a:pt x="51283" y="1108917"/>
                  </a:lnTo>
                  <a:lnTo>
                    <a:pt x="89919" y="1108917"/>
                  </a:lnTo>
                  <a:lnTo>
                    <a:pt x="109454" y="1088194"/>
                  </a:lnTo>
                  <a:lnTo>
                    <a:pt x="72969" y="1077217"/>
                  </a:lnTo>
                  <a:close/>
                </a:path>
                <a:path w="390525" h="1181735">
                  <a:moveTo>
                    <a:pt x="62074" y="1021570"/>
                  </a:moveTo>
                  <a:lnTo>
                    <a:pt x="55099" y="1023735"/>
                  </a:lnTo>
                  <a:lnTo>
                    <a:pt x="49445" y="1028357"/>
                  </a:lnTo>
                  <a:lnTo>
                    <a:pt x="45876" y="1035027"/>
                  </a:lnTo>
                  <a:lnTo>
                    <a:pt x="36485" y="1066241"/>
                  </a:lnTo>
                  <a:lnTo>
                    <a:pt x="72969" y="1077217"/>
                  </a:lnTo>
                  <a:lnTo>
                    <a:pt x="82360" y="1046003"/>
                  </a:lnTo>
                  <a:lnTo>
                    <a:pt x="83063" y="1038471"/>
                  </a:lnTo>
                  <a:lnTo>
                    <a:pt x="80898" y="1031496"/>
                  </a:lnTo>
                  <a:lnTo>
                    <a:pt x="76275" y="1025842"/>
                  </a:lnTo>
                  <a:lnTo>
                    <a:pt x="69606" y="1022273"/>
                  </a:lnTo>
                  <a:lnTo>
                    <a:pt x="62074" y="1021570"/>
                  </a:lnTo>
                  <a:close/>
                </a:path>
              </a:pathLst>
            </a:custGeom>
            <a:solidFill>
              <a:srgbClr val="C6484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4" name="object 1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096627" y="6006289"/>
            <a:ext cx="686321" cy="578984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972829" y="6006289"/>
            <a:ext cx="670495" cy="578486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436329" y="5986522"/>
            <a:ext cx="625525" cy="630344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317712" y="6019249"/>
            <a:ext cx="715575" cy="588362"/>
          </a:xfrm>
          <a:prstGeom prst="rect">
            <a:avLst/>
          </a:prstGeom>
        </p:spPr>
      </p:pic>
      <p:sp>
        <p:nvSpPr>
          <p:cNvPr id="18" name="object 18"/>
          <p:cNvSpPr txBox="1"/>
          <p:nvPr/>
        </p:nvSpPr>
        <p:spPr>
          <a:xfrm>
            <a:off x="2005835" y="1350337"/>
            <a:ext cx="7704455" cy="2623820"/>
          </a:xfrm>
          <a:prstGeom prst="rect">
            <a:avLst/>
          </a:prstGeom>
        </p:spPr>
        <p:txBody>
          <a:bodyPr vert="horz" wrap="square" lIns="0" tIns="105410" rIns="0" bIns="0" rtlCol="0">
            <a:spAutoFit/>
          </a:bodyPr>
          <a:lstStyle/>
          <a:p>
            <a:pPr marL="469900" indent="-457200">
              <a:spcBef>
                <a:spcPts val="830"/>
              </a:spcBef>
              <a:buClr>
                <a:srgbClr val="F0AD00"/>
              </a:buClr>
              <a:buSzPct val="81250"/>
              <a:buFont typeface="Wingdings 2"/>
              <a:buChar char=""/>
              <a:tabLst>
                <a:tab pos="469265" algn="l"/>
                <a:tab pos="469900" algn="l"/>
              </a:tabLst>
            </a:pPr>
            <a:r>
              <a:rPr sz="3200" b="1" spc="-10" dirty="0">
                <a:solidFill>
                  <a:srgbClr val="C00000"/>
                </a:solidFill>
                <a:latin typeface="Calibri"/>
                <a:cs typeface="Calibri"/>
              </a:rPr>
              <a:t>Users</a:t>
            </a:r>
            <a:r>
              <a:rPr sz="3200" b="1" spc="-1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200" b="1" spc="-20" dirty="0">
                <a:solidFill>
                  <a:srgbClr val="C00000"/>
                </a:solidFill>
                <a:latin typeface="Calibri"/>
                <a:cs typeface="Calibri"/>
              </a:rPr>
              <a:t>interacts</a:t>
            </a:r>
            <a:r>
              <a:rPr sz="3200" b="1" spc="-1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200" b="1" dirty="0">
                <a:solidFill>
                  <a:srgbClr val="C00000"/>
                </a:solidFill>
                <a:latin typeface="Calibri"/>
                <a:cs typeface="Calibri"/>
              </a:rPr>
              <a:t>with</a:t>
            </a:r>
            <a:r>
              <a:rPr sz="3200" b="1" spc="-1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200" b="1" spc="-10" dirty="0">
                <a:solidFill>
                  <a:srgbClr val="C00000"/>
                </a:solidFill>
                <a:latin typeface="Calibri"/>
                <a:cs typeface="Calibri"/>
              </a:rPr>
              <a:t>items</a:t>
            </a:r>
            <a:endParaRPr sz="3200">
              <a:latin typeface="Calibri"/>
              <a:cs typeface="Calibri"/>
            </a:endParaRPr>
          </a:p>
          <a:p>
            <a:pPr marL="762000" lvl="1" indent="-457200">
              <a:spcBef>
                <a:spcPts val="640"/>
              </a:spcBef>
              <a:buClr>
                <a:srgbClr val="60B5CC"/>
              </a:buClr>
              <a:buFont typeface="Wingdings"/>
              <a:buChar char=""/>
              <a:tabLst>
                <a:tab pos="761365" algn="l"/>
                <a:tab pos="762000" algn="l"/>
              </a:tabLst>
            </a:pPr>
            <a:r>
              <a:rPr sz="2800" spc="-35" dirty="0">
                <a:latin typeface="Calibri"/>
                <a:cs typeface="Calibri"/>
              </a:rPr>
              <a:t>Watch</a:t>
            </a:r>
            <a:r>
              <a:rPr sz="2800" spc="-5" dirty="0">
                <a:latin typeface="Calibri"/>
                <a:cs typeface="Calibri"/>
              </a:rPr>
              <a:t> movies,</a:t>
            </a:r>
            <a:r>
              <a:rPr sz="2800" dirty="0">
                <a:latin typeface="Calibri"/>
                <a:cs typeface="Calibri"/>
              </a:rPr>
              <a:t> buy</a:t>
            </a:r>
            <a:r>
              <a:rPr sz="2800" spc="-10" dirty="0">
                <a:latin typeface="Calibri"/>
                <a:cs typeface="Calibri"/>
              </a:rPr>
              <a:t> merchandise,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listen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to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music</a:t>
            </a:r>
            <a:endParaRPr sz="2800">
              <a:latin typeface="Calibri"/>
              <a:cs typeface="Calibri"/>
            </a:endParaRPr>
          </a:p>
          <a:p>
            <a:pPr marL="762000" lvl="1" indent="-457200">
              <a:spcBef>
                <a:spcPts val="745"/>
              </a:spcBef>
              <a:buClr>
                <a:srgbClr val="60B5CC"/>
              </a:buClr>
              <a:buFont typeface="Wingdings"/>
              <a:buChar char=""/>
              <a:tabLst>
                <a:tab pos="761365" algn="l"/>
                <a:tab pos="762000" algn="l"/>
              </a:tabLst>
            </a:pPr>
            <a:r>
              <a:rPr sz="2800" b="1" spc="-5" dirty="0">
                <a:solidFill>
                  <a:srgbClr val="C00000"/>
                </a:solidFill>
                <a:latin typeface="Calibri"/>
                <a:cs typeface="Calibri"/>
              </a:rPr>
              <a:t>Nodes: </a:t>
            </a:r>
            <a:r>
              <a:rPr sz="2800" spc="-10" dirty="0">
                <a:latin typeface="Calibri"/>
                <a:cs typeface="Calibri"/>
              </a:rPr>
              <a:t>Users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and </a:t>
            </a:r>
            <a:r>
              <a:rPr sz="2800" spc="-10" dirty="0">
                <a:latin typeface="Calibri"/>
                <a:cs typeface="Calibri"/>
              </a:rPr>
              <a:t>items</a:t>
            </a:r>
            <a:endParaRPr sz="2800">
              <a:latin typeface="Calibri"/>
              <a:cs typeface="Calibri"/>
            </a:endParaRPr>
          </a:p>
          <a:p>
            <a:pPr marL="762000" lvl="1" indent="-457200">
              <a:lnSpc>
                <a:spcPts val="3329"/>
              </a:lnSpc>
              <a:spcBef>
                <a:spcPts val="645"/>
              </a:spcBef>
              <a:buClr>
                <a:srgbClr val="60B5CC"/>
              </a:buClr>
              <a:buFont typeface="Wingdings"/>
              <a:buChar char=""/>
              <a:tabLst>
                <a:tab pos="761365" algn="l"/>
                <a:tab pos="762000" algn="l"/>
              </a:tabLst>
            </a:pPr>
            <a:r>
              <a:rPr sz="2800" b="1" spc="-20" dirty="0">
                <a:solidFill>
                  <a:srgbClr val="C00000"/>
                </a:solidFill>
                <a:latin typeface="Calibri"/>
                <a:cs typeface="Calibri"/>
              </a:rPr>
              <a:t>Edges:</a:t>
            </a:r>
            <a:r>
              <a:rPr sz="2800" b="1" spc="-1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User-item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interactions</a:t>
            </a:r>
            <a:endParaRPr sz="2800">
              <a:latin typeface="Calibri"/>
              <a:cs typeface="Calibri"/>
            </a:endParaRPr>
          </a:p>
          <a:p>
            <a:pPr marL="469900" indent="-457200">
              <a:lnSpc>
                <a:spcPts val="3810"/>
              </a:lnSpc>
              <a:buClr>
                <a:srgbClr val="F0AD00"/>
              </a:buClr>
              <a:buSzPct val="81250"/>
              <a:buFont typeface="Wingdings 2"/>
              <a:buChar char=""/>
              <a:tabLst>
                <a:tab pos="469265" algn="l"/>
                <a:tab pos="469900" algn="l"/>
              </a:tabLst>
            </a:pPr>
            <a:r>
              <a:rPr sz="3200" b="1" spc="-5" dirty="0">
                <a:solidFill>
                  <a:srgbClr val="C00000"/>
                </a:solidFill>
                <a:latin typeface="Calibri"/>
                <a:cs typeface="Calibri"/>
              </a:rPr>
              <a:t>Goal:</a:t>
            </a:r>
            <a:r>
              <a:rPr sz="3200" b="1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200" b="1" spc="-10" dirty="0">
                <a:solidFill>
                  <a:srgbClr val="C00000"/>
                </a:solidFill>
                <a:latin typeface="Calibri"/>
                <a:cs typeface="Calibri"/>
              </a:rPr>
              <a:t>Recommend items</a:t>
            </a:r>
            <a:r>
              <a:rPr sz="3200" b="1" spc="-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200" b="1" spc="-15" dirty="0">
                <a:solidFill>
                  <a:srgbClr val="C00000"/>
                </a:solidFill>
                <a:latin typeface="Calibri"/>
                <a:cs typeface="Calibri"/>
              </a:rPr>
              <a:t>users</a:t>
            </a:r>
            <a:r>
              <a:rPr sz="3200" b="1" spc="-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200" b="1" spc="-15" dirty="0">
                <a:solidFill>
                  <a:srgbClr val="C00000"/>
                </a:solidFill>
                <a:latin typeface="Calibri"/>
                <a:cs typeface="Calibri"/>
              </a:rPr>
              <a:t>might</a:t>
            </a:r>
            <a:r>
              <a:rPr sz="3200" b="1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200" b="1" spc="-25" dirty="0">
                <a:solidFill>
                  <a:srgbClr val="C00000"/>
                </a:solidFill>
                <a:latin typeface="Calibri"/>
                <a:cs typeface="Calibri"/>
              </a:rPr>
              <a:t>like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8439151" y="5574934"/>
            <a:ext cx="804545" cy="114300"/>
          </a:xfrm>
          <a:custGeom>
            <a:avLst/>
            <a:gdLst/>
            <a:ahLst/>
            <a:cxnLst/>
            <a:rect l="l" t="t" r="r" b="b"/>
            <a:pathLst>
              <a:path w="804545" h="114300">
                <a:moveTo>
                  <a:pt x="19049" y="38098"/>
                </a:moveTo>
                <a:lnTo>
                  <a:pt x="11634" y="39595"/>
                </a:lnTo>
                <a:lnTo>
                  <a:pt x="5579" y="43678"/>
                </a:lnTo>
                <a:lnTo>
                  <a:pt x="1496" y="49733"/>
                </a:lnTo>
                <a:lnTo>
                  <a:pt x="0" y="57148"/>
                </a:lnTo>
                <a:lnTo>
                  <a:pt x="1497" y="64563"/>
                </a:lnTo>
                <a:lnTo>
                  <a:pt x="5579" y="70619"/>
                </a:lnTo>
                <a:lnTo>
                  <a:pt x="11636" y="74701"/>
                </a:lnTo>
                <a:lnTo>
                  <a:pt x="19049" y="76198"/>
                </a:lnTo>
                <a:lnTo>
                  <a:pt x="133351" y="76198"/>
                </a:lnTo>
                <a:lnTo>
                  <a:pt x="140765" y="74701"/>
                </a:lnTo>
                <a:lnTo>
                  <a:pt x="146820" y="70619"/>
                </a:lnTo>
                <a:lnTo>
                  <a:pt x="150902" y="64563"/>
                </a:lnTo>
                <a:lnTo>
                  <a:pt x="152399" y="57148"/>
                </a:lnTo>
                <a:lnTo>
                  <a:pt x="150902" y="49733"/>
                </a:lnTo>
                <a:lnTo>
                  <a:pt x="146819" y="43678"/>
                </a:lnTo>
                <a:lnTo>
                  <a:pt x="140763" y="39595"/>
                </a:lnTo>
                <a:lnTo>
                  <a:pt x="133349" y="38098"/>
                </a:lnTo>
                <a:lnTo>
                  <a:pt x="19049" y="38098"/>
                </a:lnTo>
                <a:close/>
              </a:path>
              <a:path w="804545" h="114300">
                <a:moveTo>
                  <a:pt x="285749" y="38098"/>
                </a:moveTo>
                <a:lnTo>
                  <a:pt x="278334" y="39596"/>
                </a:lnTo>
                <a:lnTo>
                  <a:pt x="272279" y="43678"/>
                </a:lnTo>
                <a:lnTo>
                  <a:pt x="268197" y="49734"/>
                </a:lnTo>
                <a:lnTo>
                  <a:pt x="266699" y="57149"/>
                </a:lnTo>
                <a:lnTo>
                  <a:pt x="268197" y="64564"/>
                </a:lnTo>
                <a:lnTo>
                  <a:pt x="272279" y="70619"/>
                </a:lnTo>
                <a:lnTo>
                  <a:pt x="278335" y="74702"/>
                </a:lnTo>
                <a:lnTo>
                  <a:pt x="285749" y="76198"/>
                </a:lnTo>
                <a:lnTo>
                  <a:pt x="400050" y="76198"/>
                </a:lnTo>
                <a:lnTo>
                  <a:pt x="407465" y="74701"/>
                </a:lnTo>
                <a:lnTo>
                  <a:pt x="413520" y="70619"/>
                </a:lnTo>
                <a:lnTo>
                  <a:pt x="417602" y="64564"/>
                </a:lnTo>
                <a:lnTo>
                  <a:pt x="419099" y="57148"/>
                </a:lnTo>
                <a:lnTo>
                  <a:pt x="417602" y="49733"/>
                </a:lnTo>
                <a:lnTo>
                  <a:pt x="413519" y="43678"/>
                </a:lnTo>
                <a:lnTo>
                  <a:pt x="407464" y="39596"/>
                </a:lnTo>
                <a:lnTo>
                  <a:pt x="400049" y="38099"/>
                </a:lnTo>
                <a:lnTo>
                  <a:pt x="285749" y="38098"/>
                </a:lnTo>
                <a:close/>
              </a:path>
              <a:path w="804545" h="114300">
                <a:moveTo>
                  <a:pt x="552449" y="38099"/>
                </a:moveTo>
                <a:lnTo>
                  <a:pt x="545034" y="39596"/>
                </a:lnTo>
                <a:lnTo>
                  <a:pt x="538979" y="43679"/>
                </a:lnTo>
                <a:lnTo>
                  <a:pt x="534897" y="49734"/>
                </a:lnTo>
                <a:lnTo>
                  <a:pt x="533399" y="57149"/>
                </a:lnTo>
                <a:lnTo>
                  <a:pt x="534897" y="64564"/>
                </a:lnTo>
                <a:lnTo>
                  <a:pt x="538979" y="70619"/>
                </a:lnTo>
                <a:lnTo>
                  <a:pt x="545035" y="74702"/>
                </a:lnTo>
                <a:lnTo>
                  <a:pt x="552449" y="76199"/>
                </a:lnTo>
                <a:lnTo>
                  <a:pt x="666750" y="76199"/>
                </a:lnTo>
                <a:lnTo>
                  <a:pt x="674165" y="74702"/>
                </a:lnTo>
                <a:lnTo>
                  <a:pt x="680220" y="70619"/>
                </a:lnTo>
                <a:lnTo>
                  <a:pt x="684302" y="64564"/>
                </a:lnTo>
                <a:lnTo>
                  <a:pt x="685799" y="57149"/>
                </a:lnTo>
                <a:lnTo>
                  <a:pt x="684302" y="49734"/>
                </a:lnTo>
                <a:lnTo>
                  <a:pt x="680220" y="43678"/>
                </a:lnTo>
                <a:lnTo>
                  <a:pt x="674164" y="39596"/>
                </a:lnTo>
                <a:lnTo>
                  <a:pt x="666749" y="38099"/>
                </a:lnTo>
                <a:lnTo>
                  <a:pt x="552449" y="38099"/>
                </a:lnTo>
                <a:close/>
              </a:path>
              <a:path w="804545" h="114300">
                <a:moveTo>
                  <a:pt x="690003" y="0"/>
                </a:moveTo>
                <a:lnTo>
                  <a:pt x="690003" y="114299"/>
                </a:lnTo>
                <a:lnTo>
                  <a:pt x="804303" y="57149"/>
                </a:lnTo>
                <a:lnTo>
                  <a:pt x="690003" y="0"/>
                </a:lnTo>
                <a:close/>
              </a:path>
            </a:pathLst>
          </a:custGeom>
          <a:solidFill>
            <a:srgbClr val="C6484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445500" y="4298584"/>
            <a:ext cx="756920" cy="76200"/>
          </a:xfrm>
          <a:custGeom>
            <a:avLst/>
            <a:gdLst/>
            <a:ahLst/>
            <a:cxnLst/>
            <a:rect l="l" t="t" r="r" b="b"/>
            <a:pathLst>
              <a:path w="756920" h="76200">
                <a:moveTo>
                  <a:pt x="680622" y="50799"/>
                </a:moveTo>
                <a:lnTo>
                  <a:pt x="680622" y="76200"/>
                </a:lnTo>
                <a:lnTo>
                  <a:pt x="731422" y="50800"/>
                </a:lnTo>
                <a:lnTo>
                  <a:pt x="680622" y="50799"/>
                </a:lnTo>
                <a:close/>
              </a:path>
              <a:path w="756920" h="76200">
                <a:moveTo>
                  <a:pt x="680623" y="25399"/>
                </a:moveTo>
                <a:lnTo>
                  <a:pt x="680622" y="50799"/>
                </a:lnTo>
                <a:lnTo>
                  <a:pt x="700338" y="50798"/>
                </a:lnTo>
                <a:lnTo>
                  <a:pt x="706023" y="45114"/>
                </a:lnTo>
                <a:lnTo>
                  <a:pt x="706022" y="31084"/>
                </a:lnTo>
                <a:lnTo>
                  <a:pt x="700337" y="25400"/>
                </a:lnTo>
                <a:lnTo>
                  <a:pt x="680623" y="25399"/>
                </a:lnTo>
                <a:close/>
              </a:path>
              <a:path w="756920" h="76200">
                <a:moveTo>
                  <a:pt x="680623" y="0"/>
                </a:moveTo>
                <a:lnTo>
                  <a:pt x="680623" y="25399"/>
                </a:lnTo>
                <a:lnTo>
                  <a:pt x="693323" y="25400"/>
                </a:lnTo>
                <a:lnTo>
                  <a:pt x="700337" y="25400"/>
                </a:lnTo>
                <a:lnTo>
                  <a:pt x="706022" y="31084"/>
                </a:lnTo>
                <a:lnTo>
                  <a:pt x="706023" y="45114"/>
                </a:lnTo>
                <a:lnTo>
                  <a:pt x="700337" y="50800"/>
                </a:lnTo>
                <a:lnTo>
                  <a:pt x="731424" y="50798"/>
                </a:lnTo>
                <a:lnTo>
                  <a:pt x="756822" y="38100"/>
                </a:lnTo>
                <a:lnTo>
                  <a:pt x="680623" y="0"/>
                </a:lnTo>
                <a:close/>
              </a:path>
              <a:path w="756920" h="76200">
                <a:moveTo>
                  <a:pt x="12700" y="25398"/>
                </a:moveTo>
                <a:lnTo>
                  <a:pt x="5684" y="25400"/>
                </a:lnTo>
                <a:lnTo>
                  <a:pt x="0" y="31084"/>
                </a:lnTo>
                <a:lnTo>
                  <a:pt x="1" y="45114"/>
                </a:lnTo>
                <a:lnTo>
                  <a:pt x="5685" y="50798"/>
                </a:lnTo>
                <a:lnTo>
                  <a:pt x="680622" y="50799"/>
                </a:lnTo>
                <a:lnTo>
                  <a:pt x="680623" y="25399"/>
                </a:lnTo>
                <a:lnTo>
                  <a:pt x="12700" y="25398"/>
                </a:lnTo>
                <a:close/>
              </a:path>
            </a:pathLst>
          </a:custGeom>
          <a:solidFill>
            <a:srgbClr val="F0AC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8384540" y="4495292"/>
            <a:ext cx="11518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 dirty="0">
                <a:latin typeface="Corbel"/>
                <a:cs typeface="Corbel"/>
              </a:rPr>
              <a:t>Interactions</a:t>
            </a:r>
            <a:endParaRPr>
              <a:latin typeface="Corbel"/>
              <a:cs typeface="Corbe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8418973" y="5772403"/>
            <a:ext cx="19729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35" dirty="0">
                <a:latin typeface="Corbel"/>
                <a:cs typeface="Corbel"/>
              </a:rPr>
              <a:t>“You</a:t>
            </a:r>
            <a:r>
              <a:rPr spc="-20" dirty="0">
                <a:latin typeface="Corbel"/>
                <a:cs typeface="Corbel"/>
              </a:rPr>
              <a:t> </a:t>
            </a:r>
            <a:r>
              <a:rPr spc="-5" dirty="0">
                <a:latin typeface="Corbel"/>
                <a:cs typeface="Corbel"/>
              </a:rPr>
              <a:t>might</a:t>
            </a:r>
            <a:r>
              <a:rPr spc="-20" dirty="0">
                <a:latin typeface="Corbel"/>
                <a:cs typeface="Corbel"/>
              </a:rPr>
              <a:t> </a:t>
            </a:r>
            <a:r>
              <a:rPr spc="-5" dirty="0">
                <a:latin typeface="Corbel"/>
                <a:cs typeface="Corbel"/>
              </a:rPr>
              <a:t>also</a:t>
            </a:r>
            <a:r>
              <a:rPr spc="-20" dirty="0">
                <a:latin typeface="Corbel"/>
                <a:cs typeface="Corbel"/>
              </a:rPr>
              <a:t> </a:t>
            </a:r>
            <a:r>
              <a:rPr spc="-15" dirty="0">
                <a:latin typeface="Corbel"/>
                <a:cs typeface="Corbel"/>
              </a:rPr>
              <a:t>like”</a:t>
            </a:r>
            <a:endParaRPr>
              <a:latin typeface="Corbel"/>
              <a:cs typeface="Corbel"/>
            </a:endParaRPr>
          </a:p>
        </p:txBody>
      </p:sp>
      <p:pic>
        <p:nvPicPr>
          <p:cNvPr id="24" name="object 24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361335" y="4202442"/>
            <a:ext cx="468660" cy="468660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4654529" y="4202442"/>
            <a:ext cx="468660" cy="468660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828245" y="4208148"/>
            <a:ext cx="468660" cy="468660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121439" y="4208148"/>
            <a:ext cx="468660" cy="468660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530142" y="4191000"/>
            <a:ext cx="468660" cy="46866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106168" y="365759"/>
            <a:ext cx="8345424" cy="505968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 idx="4294967295"/>
          </p:nvPr>
        </p:nvSpPr>
        <p:spPr>
          <a:xfrm>
            <a:off x="1358284" y="1300708"/>
            <a:ext cx="6580188" cy="512763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spc="-55" dirty="0"/>
              <a:t>Task:</a:t>
            </a:r>
            <a:r>
              <a:rPr sz="3200" b="1" spc="-5" dirty="0"/>
              <a:t> </a:t>
            </a:r>
            <a:r>
              <a:rPr sz="3200" b="1" spc="-10" dirty="0">
                <a:solidFill>
                  <a:srgbClr val="000000"/>
                </a:solidFill>
              </a:rPr>
              <a:t>Recommend </a:t>
            </a:r>
            <a:r>
              <a:rPr sz="3200" b="1" spc="-20" dirty="0">
                <a:solidFill>
                  <a:srgbClr val="000000"/>
                </a:solidFill>
              </a:rPr>
              <a:t>related</a:t>
            </a:r>
            <a:r>
              <a:rPr sz="3200" b="1" spc="-10" dirty="0">
                <a:solidFill>
                  <a:srgbClr val="000000"/>
                </a:solidFill>
              </a:rPr>
              <a:t> </a:t>
            </a:r>
            <a:r>
              <a:rPr sz="3200" b="1" spc="-5" dirty="0">
                <a:solidFill>
                  <a:srgbClr val="000000"/>
                </a:solidFill>
              </a:rPr>
              <a:t>pins </a:t>
            </a:r>
            <a:r>
              <a:rPr sz="3200" b="1" spc="-15" dirty="0">
                <a:solidFill>
                  <a:srgbClr val="000000"/>
                </a:solidFill>
              </a:rPr>
              <a:t>to</a:t>
            </a:r>
            <a:r>
              <a:rPr sz="3200" b="1" dirty="0">
                <a:solidFill>
                  <a:srgbClr val="000000"/>
                </a:solidFill>
              </a:rPr>
              <a:t> </a:t>
            </a:r>
            <a:r>
              <a:rPr sz="3200" b="1" spc="-15" dirty="0">
                <a:solidFill>
                  <a:srgbClr val="000000"/>
                </a:solidFill>
              </a:rPr>
              <a:t>users</a:t>
            </a:r>
            <a:endParaRPr sz="3200" dirty="0"/>
          </a:p>
        </p:txBody>
      </p:sp>
      <p:grpSp>
        <p:nvGrpSpPr>
          <p:cNvPr id="6" name="object 6"/>
          <p:cNvGrpSpPr/>
          <p:nvPr/>
        </p:nvGrpSpPr>
        <p:grpSpPr>
          <a:xfrm>
            <a:off x="1977506" y="5084514"/>
            <a:ext cx="5017135" cy="1606550"/>
            <a:chOff x="453505" y="5084514"/>
            <a:chExt cx="5017135" cy="1606550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0149" y="5135314"/>
              <a:ext cx="4890418" cy="155575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3505" y="5104215"/>
              <a:ext cx="580227" cy="43806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65167" y="5106330"/>
              <a:ext cx="509583" cy="415702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616772" y="5084514"/>
              <a:ext cx="415052" cy="472778"/>
            </a:xfrm>
            <a:prstGeom prst="rect">
              <a:avLst/>
            </a:prstGeom>
          </p:spPr>
        </p:pic>
      </p:grpSp>
      <p:pic>
        <p:nvPicPr>
          <p:cNvPr id="12" name="object 12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604896" y="5029118"/>
            <a:ext cx="1460128" cy="1828881"/>
          </a:xfrm>
          <a:prstGeom prst="rect">
            <a:avLst/>
          </a:prstGeom>
        </p:spPr>
      </p:pic>
      <p:grpSp>
        <p:nvGrpSpPr>
          <p:cNvPr id="14" name="object 14"/>
          <p:cNvGrpSpPr/>
          <p:nvPr/>
        </p:nvGrpSpPr>
        <p:grpSpPr>
          <a:xfrm>
            <a:off x="8351243" y="4909967"/>
            <a:ext cx="2247265" cy="1948180"/>
            <a:chOff x="6827242" y="4909967"/>
            <a:chExt cx="2247265" cy="1948180"/>
          </a:xfrm>
        </p:grpSpPr>
        <p:sp>
          <p:nvSpPr>
            <p:cNvPr id="15" name="object 15"/>
            <p:cNvSpPr/>
            <p:nvPr/>
          </p:nvSpPr>
          <p:spPr>
            <a:xfrm>
              <a:off x="8026400" y="4980533"/>
              <a:ext cx="1041400" cy="201295"/>
            </a:xfrm>
            <a:custGeom>
              <a:avLst/>
              <a:gdLst/>
              <a:ahLst/>
              <a:cxnLst/>
              <a:rect l="l" t="t" r="r" b="b"/>
              <a:pathLst>
                <a:path w="1041400" h="201295">
                  <a:moveTo>
                    <a:pt x="624827" y="0"/>
                  </a:moveTo>
                  <a:lnTo>
                    <a:pt x="416560" y="0"/>
                  </a:lnTo>
                  <a:lnTo>
                    <a:pt x="208280" y="0"/>
                  </a:lnTo>
                  <a:lnTo>
                    <a:pt x="0" y="0"/>
                  </a:lnTo>
                  <a:lnTo>
                    <a:pt x="0" y="201066"/>
                  </a:lnTo>
                  <a:lnTo>
                    <a:pt x="208280" y="201066"/>
                  </a:lnTo>
                  <a:lnTo>
                    <a:pt x="416560" y="201066"/>
                  </a:lnTo>
                  <a:lnTo>
                    <a:pt x="624827" y="201066"/>
                  </a:lnTo>
                  <a:lnTo>
                    <a:pt x="624827" y="0"/>
                  </a:lnTo>
                  <a:close/>
                </a:path>
                <a:path w="1041400" h="201295">
                  <a:moveTo>
                    <a:pt x="1041400" y="0"/>
                  </a:moveTo>
                  <a:lnTo>
                    <a:pt x="833120" y="0"/>
                  </a:lnTo>
                  <a:lnTo>
                    <a:pt x="624840" y="0"/>
                  </a:lnTo>
                  <a:lnTo>
                    <a:pt x="624840" y="201066"/>
                  </a:lnTo>
                  <a:lnTo>
                    <a:pt x="833120" y="201066"/>
                  </a:lnTo>
                  <a:lnTo>
                    <a:pt x="1041400" y="201066"/>
                  </a:lnTo>
                  <a:lnTo>
                    <a:pt x="1041400" y="0"/>
                  </a:lnTo>
                  <a:close/>
                </a:path>
              </a:pathLst>
            </a:custGeom>
            <a:solidFill>
              <a:srgbClr val="F0AD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8020049" y="4974174"/>
              <a:ext cx="1054100" cy="226695"/>
            </a:xfrm>
            <a:custGeom>
              <a:avLst/>
              <a:gdLst/>
              <a:ahLst/>
              <a:cxnLst/>
              <a:rect l="l" t="t" r="r" b="b"/>
              <a:pathLst>
                <a:path w="1054100" h="226695">
                  <a:moveTo>
                    <a:pt x="214630" y="0"/>
                  </a:moveTo>
                  <a:lnTo>
                    <a:pt x="214630" y="226475"/>
                  </a:lnTo>
                </a:path>
                <a:path w="1054100" h="226695">
                  <a:moveTo>
                    <a:pt x="422910" y="0"/>
                  </a:moveTo>
                  <a:lnTo>
                    <a:pt x="422910" y="226475"/>
                  </a:lnTo>
                </a:path>
                <a:path w="1054100" h="226695">
                  <a:moveTo>
                    <a:pt x="631190" y="0"/>
                  </a:moveTo>
                  <a:lnTo>
                    <a:pt x="631190" y="226475"/>
                  </a:lnTo>
                </a:path>
                <a:path w="1054100" h="226695">
                  <a:moveTo>
                    <a:pt x="839470" y="0"/>
                  </a:moveTo>
                  <a:lnTo>
                    <a:pt x="839470" y="226475"/>
                  </a:lnTo>
                </a:path>
                <a:path w="1054100" h="226695">
                  <a:moveTo>
                    <a:pt x="6350" y="0"/>
                  </a:moveTo>
                  <a:lnTo>
                    <a:pt x="6350" y="226475"/>
                  </a:lnTo>
                </a:path>
                <a:path w="1054100" h="226695">
                  <a:moveTo>
                    <a:pt x="1047750" y="0"/>
                  </a:moveTo>
                  <a:lnTo>
                    <a:pt x="1047750" y="226475"/>
                  </a:lnTo>
                </a:path>
                <a:path w="1054100" h="226695">
                  <a:moveTo>
                    <a:pt x="0" y="6350"/>
                  </a:moveTo>
                  <a:lnTo>
                    <a:pt x="1054100" y="635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8020049" y="5181599"/>
              <a:ext cx="1054100" cy="0"/>
            </a:xfrm>
            <a:custGeom>
              <a:avLst/>
              <a:gdLst/>
              <a:ahLst/>
              <a:cxnLst/>
              <a:rect l="l" t="t" r="r" b="b"/>
              <a:pathLst>
                <a:path w="1054100">
                  <a:moveTo>
                    <a:pt x="0" y="0"/>
                  </a:moveTo>
                  <a:lnTo>
                    <a:pt x="1054100" y="0"/>
                  </a:lnTo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827242" y="6565199"/>
              <a:ext cx="398063" cy="292800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529524" y="4909967"/>
              <a:ext cx="410084" cy="309608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4366859" y="17779"/>
            <a:ext cx="622046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spc="-5" dirty="0">
                <a:latin typeface="Corbel"/>
                <a:cs typeface="Corbel"/>
              </a:rPr>
              <a:t>Ying </a:t>
            </a:r>
            <a:r>
              <a:rPr sz="1200" dirty="0">
                <a:latin typeface="Corbel"/>
                <a:cs typeface="Corbel"/>
              </a:rPr>
              <a:t>et</a:t>
            </a:r>
            <a:r>
              <a:rPr sz="1200" spc="-5" dirty="0">
                <a:latin typeface="Corbel"/>
                <a:cs typeface="Corbel"/>
              </a:rPr>
              <a:t> al.,</a:t>
            </a:r>
            <a:r>
              <a:rPr sz="1200" spc="-50" dirty="0">
                <a:latin typeface="Corbel"/>
                <a:cs typeface="Corbel"/>
              </a:rPr>
              <a:t> </a:t>
            </a:r>
            <a:r>
              <a:rPr sz="1200" u="sng" spc="-5" dirty="0">
                <a:uFill>
                  <a:solidFill>
                    <a:srgbClr val="168BBA"/>
                  </a:solidFill>
                </a:uFill>
                <a:latin typeface="Corbel"/>
                <a:cs typeface="Corbel"/>
              </a:rPr>
              <a:t>Graph</a:t>
            </a:r>
            <a:r>
              <a:rPr sz="1200" u="sng" spc="-55" dirty="0">
                <a:uFill>
                  <a:solidFill>
                    <a:srgbClr val="168BBA"/>
                  </a:solidFill>
                </a:uFill>
                <a:latin typeface="Corbel"/>
                <a:cs typeface="Corbel"/>
              </a:rPr>
              <a:t> </a:t>
            </a:r>
            <a:r>
              <a:rPr sz="1200" u="sng" spc="-5" dirty="0">
                <a:uFill>
                  <a:solidFill>
                    <a:srgbClr val="168BBA"/>
                  </a:solidFill>
                </a:uFill>
                <a:latin typeface="Corbel"/>
                <a:cs typeface="Corbel"/>
              </a:rPr>
              <a:t>Convolutional Neural Networks </a:t>
            </a:r>
            <a:r>
              <a:rPr sz="1200" u="sng" dirty="0">
                <a:uFill>
                  <a:solidFill>
                    <a:srgbClr val="168BBA"/>
                  </a:solidFill>
                </a:uFill>
                <a:latin typeface="Corbel"/>
                <a:cs typeface="Corbel"/>
              </a:rPr>
              <a:t>for</a:t>
            </a:r>
            <a:r>
              <a:rPr sz="1200" u="sng" spc="-65" dirty="0">
                <a:uFill>
                  <a:solidFill>
                    <a:srgbClr val="168BBA"/>
                  </a:solidFill>
                </a:uFill>
                <a:latin typeface="Corbel"/>
                <a:cs typeface="Corbel"/>
              </a:rPr>
              <a:t> </a:t>
            </a:r>
            <a:r>
              <a:rPr sz="1200" u="sng" spc="-10" dirty="0">
                <a:uFill>
                  <a:solidFill>
                    <a:srgbClr val="168BBA"/>
                  </a:solidFill>
                </a:uFill>
                <a:latin typeface="Corbel"/>
                <a:cs typeface="Corbel"/>
              </a:rPr>
              <a:t>Web-Scale</a:t>
            </a:r>
            <a:r>
              <a:rPr sz="1200" u="sng" spc="5" dirty="0">
                <a:uFill>
                  <a:solidFill>
                    <a:srgbClr val="168BBA"/>
                  </a:solidFill>
                </a:uFill>
                <a:latin typeface="Corbel"/>
                <a:cs typeface="Corbel"/>
              </a:rPr>
              <a:t> </a:t>
            </a:r>
            <a:r>
              <a:rPr sz="1200" u="sng" spc="-5" dirty="0">
                <a:uFill>
                  <a:solidFill>
                    <a:srgbClr val="168BBA"/>
                  </a:solidFill>
                </a:uFill>
                <a:latin typeface="Corbel"/>
                <a:cs typeface="Corbel"/>
              </a:rPr>
              <a:t>Recommender</a:t>
            </a:r>
            <a:r>
              <a:rPr sz="1200" u="sng" spc="-35" dirty="0">
                <a:uFill>
                  <a:solidFill>
                    <a:srgbClr val="168BBA"/>
                  </a:solidFill>
                </a:uFill>
                <a:latin typeface="Corbel"/>
                <a:cs typeface="Corbel"/>
              </a:rPr>
              <a:t> </a:t>
            </a:r>
            <a:r>
              <a:rPr sz="1200" u="sng" dirty="0">
                <a:uFill>
                  <a:solidFill>
                    <a:srgbClr val="168BBA"/>
                  </a:solidFill>
                </a:uFill>
                <a:latin typeface="Corbel"/>
                <a:cs typeface="Corbel"/>
              </a:rPr>
              <a:t>Systems</a:t>
            </a:r>
            <a:r>
              <a:rPr sz="1200" dirty="0">
                <a:latin typeface="Corbel"/>
                <a:cs typeface="Corbel"/>
              </a:rPr>
              <a:t>,</a:t>
            </a:r>
            <a:r>
              <a:rPr sz="1200" spc="-5" dirty="0">
                <a:latin typeface="Corbel"/>
                <a:cs typeface="Corbel"/>
              </a:rPr>
              <a:t> KDD </a:t>
            </a:r>
            <a:r>
              <a:rPr sz="1200" spc="-10" dirty="0">
                <a:latin typeface="Corbel"/>
                <a:cs typeface="Corbel"/>
              </a:rPr>
              <a:t>2018</a:t>
            </a:r>
            <a:endParaRPr sz="1200" dirty="0">
              <a:latin typeface="Corbel"/>
              <a:cs typeface="Corbel"/>
            </a:endParaRP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6C90E2B2-B49F-4202-861A-9DD8DF25A17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58203" y="2144394"/>
            <a:ext cx="9139947" cy="26001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47696" y="308738"/>
            <a:ext cx="7363968" cy="56387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 idx="4294967295"/>
          </p:nvPr>
        </p:nvSpPr>
        <p:spPr>
          <a:xfrm>
            <a:off x="1676400" y="1104900"/>
            <a:ext cx="10515600" cy="1131888"/>
          </a:xfrm>
          <a:prstGeom prst="rect">
            <a:avLst/>
          </a:prstGeom>
        </p:spPr>
        <p:txBody>
          <a:bodyPr vert="horz" wrap="square" lIns="0" tIns="27305" rIns="0" bIns="0" rtlCol="0" anchor="ctr">
            <a:spAutoFit/>
          </a:bodyPr>
          <a:lstStyle/>
          <a:p>
            <a:pPr marL="970280" marR="5080" indent="-945515">
              <a:lnSpc>
                <a:spcPts val="4300"/>
              </a:lnSpc>
              <a:spcBef>
                <a:spcPts val="215"/>
              </a:spcBef>
            </a:pPr>
            <a:r>
              <a:rPr spc="-20" dirty="0">
                <a:solidFill>
                  <a:srgbClr val="000000"/>
                </a:solidFill>
              </a:rPr>
              <a:t>Many</a:t>
            </a:r>
            <a:r>
              <a:rPr spc="-15" dirty="0">
                <a:solidFill>
                  <a:srgbClr val="000000"/>
                </a:solidFill>
              </a:rPr>
              <a:t> patients</a:t>
            </a:r>
            <a:r>
              <a:rPr spc="-5" dirty="0">
                <a:solidFill>
                  <a:srgbClr val="000000"/>
                </a:solidFill>
              </a:rPr>
              <a:t> </a:t>
            </a:r>
            <a:r>
              <a:rPr spc="-45" dirty="0"/>
              <a:t>take</a:t>
            </a:r>
            <a:r>
              <a:rPr spc="-20" dirty="0"/>
              <a:t> </a:t>
            </a:r>
            <a:r>
              <a:rPr spc="-5" dirty="0"/>
              <a:t>multiple</a:t>
            </a:r>
            <a:r>
              <a:rPr spc="-20" dirty="0"/>
              <a:t> </a:t>
            </a:r>
            <a:r>
              <a:rPr spc="-5" dirty="0"/>
              <a:t>drugs </a:t>
            </a:r>
            <a:r>
              <a:rPr spc="-25" dirty="0">
                <a:solidFill>
                  <a:srgbClr val="000000"/>
                </a:solidFill>
              </a:rPr>
              <a:t>to</a:t>
            </a:r>
            <a:r>
              <a:rPr spc="-10" dirty="0">
                <a:solidFill>
                  <a:srgbClr val="000000"/>
                </a:solidFill>
              </a:rPr>
              <a:t> </a:t>
            </a:r>
            <a:r>
              <a:rPr spc="-20" dirty="0">
                <a:solidFill>
                  <a:srgbClr val="000000"/>
                </a:solidFill>
              </a:rPr>
              <a:t>treat </a:t>
            </a:r>
            <a:r>
              <a:rPr spc="-800" dirty="0">
                <a:solidFill>
                  <a:srgbClr val="000000"/>
                </a:solidFill>
              </a:rPr>
              <a:t> </a:t>
            </a:r>
            <a:r>
              <a:rPr spc="-15" dirty="0"/>
              <a:t>complex</a:t>
            </a:r>
            <a:r>
              <a:rPr spc="-10" dirty="0"/>
              <a:t> </a:t>
            </a:r>
            <a:r>
              <a:rPr dirty="0">
                <a:solidFill>
                  <a:srgbClr val="000000"/>
                </a:solidFill>
              </a:rPr>
              <a:t>or</a:t>
            </a:r>
            <a:r>
              <a:rPr spc="-15" dirty="0">
                <a:solidFill>
                  <a:srgbClr val="000000"/>
                </a:solidFill>
              </a:rPr>
              <a:t> </a:t>
            </a:r>
            <a:r>
              <a:rPr spc="-15" dirty="0"/>
              <a:t>co-existing</a:t>
            </a:r>
            <a:r>
              <a:rPr spc="-5" dirty="0"/>
              <a:t> diseases</a:t>
            </a:r>
            <a:r>
              <a:rPr spc="-5" dirty="0">
                <a:solidFill>
                  <a:srgbClr val="000000"/>
                </a:solidFill>
              </a:rPr>
              <a:t>:</a:t>
            </a:r>
          </a:p>
        </p:txBody>
      </p:sp>
      <p:sp>
        <p:nvSpPr>
          <p:cNvPr id="4" name="object 4"/>
          <p:cNvSpPr/>
          <p:nvPr/>
        </p:nvSpPr>
        <p:spPr>
          <a:xfrm>
            <a:off x="7588622" y="5345900"/>
            <a:ext cx="133985" cy="813435"/>
          </a:xfrm>
          <a:custGeom>
            <a:avLst/>
            <a:gdLst/>
            <a:ahLst/>
            <a:cxnLst/>
            <a:rect l="l" t="t" r="r" b="b"/>
            <a:pathLst>
              <a:path w="133985" h="813435">
                <a:moveTo>
                  <a:pt x="133953" y="813040"/>
                </a:moveTo>
                <a:lnTo>
                  <a:pt x="107872" y="807713"/>
                </a:lnTo>
                <a:lnTo>
                  <a:pt x="86583" y="793189"/>
                </a:lnTo>
                <a:lnTo>
                  <a:pt x="72236" y="771652"/>
                </a:lnTo>
                <a:lnTo>
                  <a:pt x="66976" y="745285"/>
                </a:lnTo>
                <a:lnTo>
                  <a:pt x="66976" y="474264"/>
                </a:lnTo>
                <a:lnTo>
                  <a:pt x="61714" y="447894"/>
                </a:lnTo>
                <a:lnTo>
                  <a:pt x="47361" y="426361"/>
                </a:lnTo>
                <a:lnTo>
                  <a:pt x="26072" y="411843"/>
                </a:lnTo>
                <a:lnTo>
                  <a:pt x="0" y="406520"/>
                </a:lnTo>
                <a:lnTo>
                  <a:pt x="26072" y="401196"/>
                </a:lnTo>
                <a:lnTo>
                  <a:pt x="47361" y="386674"/>
                </a:lnTo>
                <a:lnTo>
                  <a:pt x="61714" y="365131"/>
                </a:lnTo>
                <a:lnTo>
                  <a:pt x="66976" y="338742"/>
                </a:lnTo>
                <a:lnTo>
                  <a:pt x="66976" y="67744"/>
                </a:lnTo>
                <a:lnTo>
                  <a:pt x="72236" y="41360"/>
                </a:lnTo>
                <a:lnTo>
                  <a:pt x="86583" y="19828"/>
                </a:lnTo>
                <a:lnTo>
                  <a:pt x="107872" y="5318"/>
                </a:lnTo>
                <a:lnTo>
                  <a:pt x="133953" y="0"/>
                </a:lnTo>
              </a:path>
            </a:pathLst>
          </a:custGeom>
          <a:ln w="53902">
            <a:solidFill>
              <a:srgbClr val="02030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651450" y="5345900"/>
            <a:ext cx="133985" cy="813435"/>
          </a:xfrm>
          <a:custGeom>
            <a:avLst/>
            <a:gdLst/>
            <a:ahLst/>
            <a:cxnLst/>
            <a:rect l="l" t="t" r="r" b="b"/>
            <a:pathLst>
              <a:path w="133984" h="813435">
                <a:moveTo>
                  <a:pt x="0" y="0"/>
                </a:moveTo>
                <a:lnTo>
                  <a:pt x="26067" y="5318"/>
                </a:lnTo>
                <a:lnTo>
                  <a:pt x="47357" y="19828"/>
                </a:lnTo>
                <a:lnTo>
                  <a:pt x="61712" y="41360"/>
                </a:lnTo>
                <a:lnTo>
                  <a:pt x="66976" y="67744"/>
                </a:lnTo>
                <a:lnTo>
                  <a:pt x="66976" y="338742"/>
                </a:lnTo>
                <a:lnTo>
                  <a:pt x="72236" y="365131"/>
                </a:lnTo>
                <a:lnTo>
                  <a:pt x="86583" y="386674"/>
                </a:lnTo>
                <a:lnTo>
                  <a:pt x="107872" y="401196"/>
                </a:lnTo>
                <a:lnTo>
                  <a:pt x="133953" y="406520"/>
                </a:lnTo>
                <a:lnTo>
                  <a:pt x="107872" y="411843"/>
                </a:lnTo>
                <a:lnTo>
                  <a:pt x="86583" y="426361"/>
                </a:lnTo>
                <a:lnTo>
                  <a:pt x="72236" y="447894"/>
                </a:lnTo>
                <a:lnTo>
                  <a:pt x="66976" y="474264"/>
                </a:lnTo>
                <a:lnTo>
                  <a:pt x="66976" y="745285"/>
                </a:lnTo>
                <a:lnTo>
                  <a:pt x="61712" y="771652"/>
                </a:lnTo>
                <a:lnTo>
                  <a:pt x="47357" y="793189"/>
                </a:lnTo>
                <a:lnTo>
                  <a:pt x="26067" y="807713"/>
                </a:lnTo>
                <a:lnTo>
                  <a:pt x="0" y="813040"/>
                </a:lnTo>
              </a:path>
            </a:pathLst>
          </a:custGeom>
          <a:ln w="53902">
            <a:solidFill>
              <a:srgbClr val="02030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366962" y="2434657"/>
            <a:ext cx="7458075" cy="3921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720" indent="-287020">
              <a:lnSpc>
                <a:spcPts val="3325"/>
              </a:lnSpc>
              <a:spcBef>
                <a:spcPts val="100"/>
              </a:spcBef>
              <a:buClr>
                <a:srgbClr val="F0AD00"/>
              </a:buClr>
              <a:buSzPct val="78571"/>
              <a:buFont typeface="Wingdings 2"/>
              <a:buChar char=""/>
              <a:tabLst>
                <a:tab pos="299085" algn="l"/>
                <a:tab pos="299720" algn="l"/>
              </a:tabLst>
            </a:pPr>
            <a:r>
              <a:rPr sz="2800" dirty="0">
                <a:latin typeface="Calibri"/>
                <a:cs typeface="Calibri"/>
              </a:rPr>
              <a:t>46%</a:t>
            </a:r>
            <a:r>
              <a:rPr sz="2800" spc="-5" dirty="0">
                <a:latin typeface="Calibri"/>
                <a:cs typeface="Calibri"/>
              </a:rPr>
              <a:t> of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people </a:t>
            </a:r>
            <a:r>
              <a:rPr sz="2800" spc="-10" dirty="0">
                <a:latin typeface="Calibri"/>
                <a:cs typeface="Calibri"/>
              </a:rPr>
              <a:t>ages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70-79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35" dirty="0">
                <a:latin typeface="Calibri"/>
                <a:cs typeface="Calibri"/>
              </a:rPr>
              <a:t>take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more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than</a:t>
            </a:r>
            <a:r>
              <a:rPr sz="2800" dirty="0">
                <a:latin typeface="Calibri"/>
                <a:cs typeface="Calibri"/>
              </a:rPr>
              <a:t> 5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drugs</a:t>
            </a:r>
            <a:endParaRPr sz="2800" dirty="0">
              <a:latin typeface="Calibri"/>
              <a:cs typeface="Calibri"/>
            </a:endParaRPr>
          </a:p>
          <a:p>
            <a:pPr marL="299720" marR="300355" indent="-287020">
              <a:lnSpc>
                <a:spcPts val="3410"/>
              </a:lnSpc>
              <a:spcBef>
                <a:spcPts val="35"/>
              </a:spcBef>
              <a:buClr>
                <a:srgbClr val="F0AD00"/>
              </a:buClr>
              <a:buSzPct val="78571"/>
              <a:buFont typeface="Wingdings 2"/>
              <a:buChar char=""/>
              <a:tabLst>
                <a:tab pos="299085" algn="l"/>
                <a:tab pos="299720" algn="l"/>
              </a:tabLst>
            </a:pPr>
            <a:r>
              <a:rPr sz="2800" spc="-15" dirty="0">
                <a:latin typeface="Calibri"/>
                <a:cs typeface="Calibri"/>
              </a:rPr>
              <a:t>Many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patients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35" dirty="0">
                <a:latin typeface="Calibri"/>
                <a:cs typeface="Calibri"/>
              </a:rPr>
              <a:t>take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more</a:t>
            </a:r>
            <a:r>
              <a:rPr sz="2800" spc="-5" dirty="0">
                <a:latin typeface="Calibri"/>
                <a:cs typeface="Calibri"/>
              </a:rPr>
              <a:t> than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20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drugs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to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treat </a:t>
            </a:r>
            <a:r>
              <a:rPr sz="2800" spc="-6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heart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disease,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depression,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insomnia,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etc.</a:t>
            </a:r>
            <a:endParaRPr sz="2800" dirty="0">
              <a:latin typeface="Calibri"/>
              <a:cs typeface="Calibri"/>
            </a:endParaRPr>
          </a:p>
          <a:p>
            <a:pPr marR="161925" algn="ctr">
              <a:lnSpc>
                <a:spcPts val="4130"/>
              </a:lnSpc>
            </a:pPr>
            <a:r>
              <a:rPr sz="3600" b="1" spc="-60" dirty="0">
                <a:solidFill>
                  <a:srgbClr val="C00000"/>
                </a:solidFill>
                <a:latin typeface="Calibri"/>
                <a:cs typeface="Calibri"/>
              </a:rPr>
              <a:t>Task:</a:t>
            </a:r>
            <a:r>
              <a:rPr sz="3600" b="1" spc="-1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600" b="1" spc="-10" dirty="0">
                <a:solidFill>
                  <a:srgbClr val="00B0F0"/>
                </a:solidFill>
                <a:latin typeface="Calibri"/>
                <a:cs typeface="Calibri"/>
              </a:rPr>
              <a:t>Given</a:t>
            </a:r>
            <a:r>
              <a:rPr sz="3600" b="1" spc="-5" dirty="0">
                <a:solidFill>
                  <a:srgbClr val="00B0F0"/>
                </a:solidFill>
                <a:latin typeface="Calibri"/>
                <a:cs typeface="Calibri"/>
              </a:rPr>
              <a:t> </a:t>
            </a:r>
            <a:r>
              <a:rPr sz="3600" b="1" dirty="0">
                <a:solidFill>
                  <a:srgbClr val="00B0F0"/>
                </a:solidFill>
                <a:latin typeface="Calibri"/>
                <a:cs typeface="Calibri"/>
              </a:rPr>
              <a:t>a</a:t>
            </a:r>
            <a:r>
              <a:rPr sz="3600" b="1" spc="-10" dirty="0">
                <a:solidFill>
                  <a:srgbClr val="00B0F0"/>
                </a:solidFill>
                <a:latin typeface="Calibri"/>
                <a:cs typeface="Calibri"/>
              </a:rPr>
              <a:t> </a:t>
            </a:r>
            <a:r>
              <a:rPr sz="3600" b="1" dirty="0">
                <a:solidFill>
                  <a:srgbClr val="00B0F0"/>
                </a:solidFill>
                <a:latin typeface="Calibri"/>
                <a:cs typeface="Calibri"/>
              </a:rPr>
              <a:t>pair</a:t>
            </a:r>
            <a:r>
              <a:rPr sz="3600" b="1" spc="-15" dirty="0">
                <a:solidFill>
                  <a:srgbClr val="00B0F0"/>
                </a:solidFill>
                <a:latin typeface="Calibri"/>
                <a:cs typeface="Calibri"/>
              </a:rPr>
              <a:t> </a:t>
            </a:r>
            <a:r>
              <a:rPr sz="3600" b="1" dirty="0">
                <a:solidFill>
                  <a:srgbClr val="00B0F0"/>
                </a:solidFill>
                <a:latin typeface="Calibri"/>
                <a:cs typeface="Calibri"/>
              </a:rPr>
              <a:t>of</a:t>
            </a:r>
            <a:r>
              <a:rPr sz="3600" b="1" spc="-10" dirty="0">
                <a:solidFill>
                  <a:srgbClr val="00B0F0"/>
                </a:solidFill>
                <a:latin typeface="Calibri"/>
                <a:cs typeface="Calibri"/>
              </a:rPr>
              <a:t> </a:t>
            </a:r>
            <a:r>
              <a:rPr sz="3600" b="1" dirty="0">
                <a:solidFill>
                  <a:srgbClr val="00B0F0"/>
                </a:solidFill>
                <a:latin typeface="Calibri"/>
                <a:cs typeface="Calibri"/>
              </a:rPr>
              <a:t>drugs</a:t>
            </a:r>
            <a:r>
              <a:rPr sz="3600" b="1" spc="-5" dirty="0">
                <a:solidFill>
                  <a:srgbClr val="00B0F0"/>
                </a:solidFill>
                <a:latin typeface="Calibri"/>
                <a:cs typeface="Calibri"/>
              </a:rPr>
              <a:t> predict</a:t>
            </a:r>
            <a:endParaRPr sz="3600" dirty="0">
              <a:latin typeface="Calibri"/>
              <a:cs typeface="Calibri"/>
            </a:endParaRPr>
          </a:p>
          <a:p>
            <a:pPr marR="161925" algn="ctr">
              <a:lnSpc>
                <a:spcPts val="4310"/>
              </a:lnSpc>
            </a:pPr>
            <a:r>
              <a:rPr sz="3600" b="1" spc="-15" dirty="0">
                <a:solidFill>
                  <a:srgbClr val="00B0F0"/>
                </a:solidFill>
                <a:latin typeface="Calibri"/>
                <a:cs typeface="Calibri"/>
              </a:rPr>
              <a:t>adverse</a:t>
            </a:r>
            <a:r>
              <a:rPr sz="3600" b="1" spc="-20" dirty="0">
                <a:solidFill>
                  <a:srgbClr val="00B0F0"/>
                </a:solidFill>
                <a:latin typeface="Calibri"/>
                <a:cs typeface="Calibri"/>
              </a:rPr>
              <a:t> </a:t>
            </a:r>
            <a:r>
              <a:rPr sz="3600" b="1" dirty="0">
                <a:solidFill>
                  <a:srgbClr val="00B0F0"/>
                </a:solidFill>
                <a:latin typeface="Calibri"/>
                <a:cs typeface="Calibri"/>
              </a:rPr>
              <a:t>side</a:t>
            </a:r>
            <a:r>
              <a:rPr sz="3600" b="1" spc="-15" dirty="0">
                <a:solidFill>
                  <a:srgbClr val="00B0F0"/>
                </a:solidFill>
                <a:latin typeface="Calibri"/>
                <a:cs typeface="Calibri"/>
              </a:rPr>
              <a:t> effects</a:t>
            </a:r>
            <a:endParaRPr sz="36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5700" dirty="0">
              <a:latin typeface="Calibri"/>
              <a:cs typeface="Calibri"/>
            </a:endParaRPr>
          </a:p>
          <a:p>
            <a:pPr marR="1145540" algn="r"/>
            <a:r>
              <a:rPr sz="4250" b="1" spc="-10" dirty="0">
                <a:solidFill>
                  <a:srgbClr val="020303"/>
                </a:solidFill>
                <a:latin typeface="Arial"/>
                <a:cs typeface="Arial"/>
              </a:rPr>
              <a:t>,</a:t>
            </a:r>
            <a:endParaRPr sz="4250" dirty="0">
              <a:latin typeface="Arial"/>
              <a:cs typeface="Arial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7856440" y="5257375"/>
            <a:ext cx="723900" cy="982980"/>
            <a:chOff x="6332440" y="5257375"/>
            <a:chExt cx="723900" cy="982980"/>
          </a:xfrm>
        </p:grpSpPr>
        <p:sp>
          <p:nvSpPr>
            <p:cNvPr id="8" name="object 8"/>
            <p:cNvSpPr/>
            <p:nvPr/>
          </p:nvSpPr>
          <p:spPr>
            <a:xfrm>
              <a:off x="6345914" y="5413664"/>
              <a:ext cx="696595" cy="813435"/>
            </a:xfrm>
            <a:custGeom>
              <a:avLst/>
              <a:gdLst/>
              <a:ahLst/>
              <a:cxnLst/>
              <a:rect l="l" t="t" r="r" b="b"/>
              <a:pathLst>
                <a:path w="696595" h="813435">
                  <a:moveTo>
                    <a:pt x="384380" y="0"/>
                  </a:moveTo>
                  <a:lnTo>
                    <a:pt x="331557" y="4799"/>
                  </a:lnTo>
                  <a:lnTo>
                    <a:pt x="280894" y="18436"/>
                  </a:lnTo>
                  <a:lnTo>
                    <a:pt x="233459" y="39768"/>
                  </a:lnTo>
                  <a:lnTo>
                    <a:pt x="190325" y="67654"/>
                  </a:lnTo>
                  <a:lnTo>
                    <a:pt x="152562" y="100952"/>
                  </a:lnTo>
                  <a:lnTo>
                    <a:pt x="121211" y="138572"/>
                  </a:lnTo>
                  <a:lnTo>
                    <a:pt x="97433" y="179217"/>
                  </a:lnTo>
                  <a:lnTo>
                    <a:pt x="82208" y="221900"/>
                  </a:lnTo>
                  <a:lnTo>
                    <a:pt x="72650" y="277667"/>
                  </a:lnTo>
                  <a:lnTo>
                    <a:pt x="68083" y="314428"/>
                  </a:lnTo>
                  <a:lnTo>
                    <a:pt x="2482" y="475717"/>
                  </a:lnTo>
                  <a:lnTo>
                    <a:pt x="0" y="478142"/>
                  </a:lnTo>
                  <a:lnTo>
                    <a:pt x="0" y="485520"/>
                  </a:lnTo>
                  <a:lnTo>
                    <a:pt x="2154" y="495367"/>
                  </a:lnTo>
                  <a:lnTo>
                    <a:pt x="7888" y="503449"/>
                  </a:lnTo>
                  <a:lnTo>
                    <a:pt x="16112" y="508919"/>
                  </a:lnTo>
                  <a:lnTo>
                    <a:pt x="25732" y="510930"/>
                  </a:lnTo>
                  <a:lnTo>
                    <a:pt x="68083" y="510930"/>
                  </a:lnTo>
                  <a:lnTo>
                    <a:pt x="68083" y="596069"/>
                  </a:lnTo>
                  <a:lnTo>
                    <a:pt x="77969" y="643560"/>
                  </a:lnTo>
                  <a:lnTo>
                    <a:pt x="104822" y="682624"/>
                  </a:lnTo>
                  <a:lnTo>
                    <a:pt x="144434" y="709107"/>
                  </a:lnTo>
                  <a:lnTo>
                    <a:pt x="192599" y="718857"/>
                  </a:lnTo>
                  <a:lnTo>
                    <a:pt x="241593" y="718857"/>
                  </a:lnTo>
                  <a:lnTo>
                    <a:pt x="241593" y="813028"/>
                  </a:lnTo>
                  <a:lnTo>
                    <a:pt x="577014" y="813028"/>
                  </a:lnTo>
                  <a:lnTo>
                    <a:pt x="577014" y="550213"/>
                  </a:lnTo>
                  <a:lnTo>
                    <a:pt x="610949" y="519800"/>
                  </a:lnTo>
                  <a:lnTo>
                    <a:pt x="640108" y="484617"/>
                  </a:lnTo>
                  <a:lnTo>
                    <a:pt x="641054" y="483050"/>
                  </a:lnTo>
                  <a:lnTo>
                    <a:pt x="586139" y="483050"/>
                  </a:lnTo>
                  <a:lnTo>
                    <a:pt x="585669" y="460661"/>
                  </a:lnTo>
                  <a:lnTo>
                    <a:pt x="571809" y="411404"/>
                  </a:lnTo>
                  <a:lnTo>
                    <a:pt x="537113" y="374190"/>
                  </a:lnTo>
                  <a:lnTo>
                    <a:pt x="145271" y="374190"/>
                  </a:lnTo>
                  <a:lnTo>
                    <a:pt x="132120" y="371349"/>
                  </a:lnTo>
                  <a:lnTo>
                    <a:pt x="120993" y="363745"/>
                  </a:lnTo>
                  <a:lnTo>
                    <a:pt x="113291" y="352755"/>
                  </a:lnTo>
                  <a:lnTo>
                    <a:pt x="110412" y="339759"/>
                  </a:lnTo>
                  <a:lnTo>
                    <a:pt x="113291" y="326333"/>
                  </a:lnTo>
                  <a:lnTo>
                    <a:pt x="120993" y="315129"/>
                  </a:lnTo>
                  <a:lnTo>
                    <a:pt x="132120" y="307451"/>
                  </a:lnTo>
                  <a:lnTo>
                    <a:pt x="145271" y="304601"/>
                  </a:lnTo>
                  <a:lnTo>
                    <a:pt x="296840" y="304601"/>
                  </a:lnTo>
                  <a:lnTo>
                    <a:pt x="288498" y="302386"/>
                  </a:lnTo>
                  <a:lnTo>
                    <a:pt x="216880" y="227316"/>
                  </a:lnTo>
                  <a:lnTo>
                    <a:pt x="191029" y="153620"/>
                  </a:lnTo>
                  <a:lnTo>
                    <a:pt x="187600" y="120373"/>
                  </a:lnTo>
                  <a:lnTo>
                    <a:pt x="228158" y="84492"/>
                  </a:lnTo>
                  <a:lnTo>
                    <a:pt x="275409" y="57436"/>
                  </a:lnTo>
                  <a:lnTo>
                    <a:pt x="327951" y="40357"/>
                  </a:lnTo>
                  <a:lnTo>
                    <a:pt x="384380" y="34408"/>
                  </a:lnTo>
                  <a:lnTo>
                    <a:pt x="528623" y="34408"/>
                  </a:lnTo>
                  <a:lnTo>
                    <a:pt x="515381" y="27239"/>
                  </a:lnTo>
                  <a:lnTo>
                    <a:pt x="474031" y="11989"/>
                  </a:lnTo>
                  <a:lnTo>
                    <a:pt x="430197" y="2747"/>
                  </a:lnTo>
                  <a:lnTo>
                    <a:pt x="384380" y="0"/>
                  </a:lnTo>
                  <a:close/>
                </a:path>
                <a:path w="696595" h="813435">
                  <a:moveTo>
                    <a:pt x="528623" y="34408"/>
                  </a:moveTo>
                  <a:lnTo>
                    <a:pt x="384380" y="34408"/>
                  </a:lnTo>
                  <a:lnTo>
                    <a:pt x="433293" y="38737"/>
                  </a:lnTo>
                  <a:lnTo>
                    <a:pt x="479342" y="51219"/>
                  </a:lnTo>
                  <a:lnTo>
                    <a:pt x="521757" y="71093"/>
                  </a:lnTo>
                  <a:lnTo>
                    <a:pt x="559764" y="97596"/>
                  </a:lnTo>
                  <a:lnTo>
                    <a:pt x="592592" y="129968"/>
                  </a:lnTo>
                  <a:lnTo>
                    <a:pt x="619469" y="167448"/>
                  </a:lnTo>
                  <a:lnTo>
                    <a:pt x="639623" y="209275"/>
                  </a:lnTo>
                  <a:lnTo>
                    <a:pt x="652281" y="254687"/>
                  </a:lnTo>
                  <a:lnTo>
                    <a:pt x="656623" y="302386"/>
                  </a:lnTo>
                  <a:lnTo>
                    <a:pt x="656615" y="303534"/>
                  </a:lnTo>
                  <a:lnTo>
                    <a:pt x="651953" y="353313"/>
                  </a:lnTo>
                  <a:lnTo>
                    <a:pt x="638210" y="400692"/>
                  </a:lnTo>
                  <a:lnTo>
                    <a:pt x="616065" y="444219"/>
                  </a:lnTo>
                  <a:lnTo>
                    <a:pt x="586139" y="483050"/>
                  </a:lnTo>
                  <a:lnTo>
                    <a:pt x="641054" y="483050"/>
                  </a:lnTo>
                  <a:lnTo>
                    <a:pt x="663870" y="445209"/>
                  </a:lnTo>
                  <a:lnTo>
                    <a:pt x="681612" y="402120"/>
                  </a:lnTo>
                  <a:lnTo>
                    <a:pt x="692713" y="355893"/>
                  </a:lnTo>
                  <a:lnTo>
                    <a:pt x="696551" y="307072"/>
                  </a:lnTo>
                  <a:lnTo>
                    <a:pt x="693135" y="261292"/>
                  </a:lnTo>
                  <a:lnTo>
                    <a:pt x="683221" y="217624"/>
                  </a:lnTo>
                  <a:lnTo>
                    <a:pt x="667312" y="176555"/>
                  </a:lnTo>
                  <a:lnTo>
                    <a:pt x="645867" y="138520"/>
                  </a:lnTo>
                  <a:lnTo>
                    <a:pt x="619511" y="104162"/>
                  </a:lnTo>
                  <a:lnTo>
                    <a:pt x="588623" y="73812"/>
                  </a:lnTo>
                  <a:lnTo>
                    <a:pt x="553746" y="48009"/>
                  </a:lnTo>
                  <a:lnTo>
                    <a:pt x="528623" y="34408"/>
                  </a:lnTo>
                  <a:close/>
                </a:path>
                <a:path w="696595" h="813435">
                  <a:moveTo>
                    <a:pt x="296840" y="304601"/>
                  </a:moveTo>
                  <a:lnTo>
                    <a:pt x="145271" y="304601"/>
                  </a:lnTo>
                  <a:lnTo>
                    <a:pt x="158904" y="307451"/>
                  </a:lnTo>
                  <a:lnTo>
                    <a:pt x="170283" y="315129"/>
                  </a:lnTo>
                  <a:lnTo>
                    <a:pt x="178083" y="326333"/>
                  </a:lnTo>
                  <a:lnTo>
                    <a:pt x="180978" y="339759"/>
                  </a:lnTo>
                  <a:lnTo>
                    <a:pt x="178083" y="352755"/>
                  </a:lnTo>
                  <a:lnTo>
                    <a:pt x="170283" y="363745"/>
                  </a:lnTo>
                  <a:lnTo>
                    <a:pt x="158904" y="371349"/>
                  </a:lnTo>
                  <a:lnTo>
                    <a:pt x="145271" y="374190"/>
                  </a:lnTo>
                  <a:lnTo>
                    <a:pt x="537113" y="374190"/>
                  </a:lnTo>
                  <a:lnTo>
                    <a:pt x="525886" y="362148"/>
                  </a:lnTo>
                  <a:lnTo>
                    <a:pt x="429226" y="339759"/>
                  </a:lnTo>
                  <a:lnTo>
                    <a:pt x="296840" y="304601"/>
                  </a:lnTo>
                  <a:close/>
                </a:path>
              </a:pathLst>
            </a:custGeom>
            <a:solidFill>
              <a:srgbClr val="D0D7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345914" y="5413664"/>
              <a:ext cx="696595" cy="813435"/>
            </a:xfrm>
            <a:custGeom>
              <a:avLst/>
              <a:gdLst/>
              <a:ahLst/>
              <a:cxnLst/>
              <a:rect l="l" t="t" r="r" b="b"/>
              <a:pathLst>
                <a:path w="696595" h="813435">
                  <a:moveTo>
                    <a:pt x="696552" y="307072"/>
                  </a:moveTo>
                  <a:lnTo>
                    <a:pt x="692713" y="355893"/>
                  </a:lnTo>
                  <a:lnTo>
                    <a:pt x="681612" y="402120"/>
                  </a:lnTo>
                  <a:lnTo>
                    <a:pt x="663870" y="445210"/>
                  </a:lnTo>
                  <a:lnTo>
                    <a:pt x="640108" y="484618"/>
                  </a:lnTo>
                  <a:lnTo>
                    <a:pt x="610949" y="519800"/>
                  </a:lnTo>
                  <a:lnTo>
                    <a:pt x="577013" y="550213"/>
                  </a:lnTo>
                  <a:lnTo>
                    <a:pt x="577013" y="813029"/>
                  </a:lnTo>
                  <a:lnTo>
                    <a:pt x="241592" y="813029"/>
                  </a:lnTo>
                  <a:lnTo>
                    <a:pt x="241592" y="718858"/>
                  </a:lnTo>
                  <a:lnTo>
                    <a:pt x="192598" y="718858"/>
                  </a:lnTo>
                  <a:lnTo>
                    <a:pt x="144434" y="709108"/>
                  </a:lnTo>
                  <a:lnTo>
                    <a:pt x="104822" y="682624"/>
                  </a:lnTo>
                  <a:lnTo>
                    <a:pt x="77969" y="643561"/>
                  </a:lnTo>
                  <a:lnTo>
                    <a:pt x="68083" y="596069"/>
                  </a:lnTo>
                  <a:lnTo>
                    <a:pt x="68083" y="510931"/>
                  </a:lnTo>
                  <a:lnTo>
                    <a:pt x="25732" y="510931"/>
                  </a:lnTo>
                  <a:lnTo>
                    <a:pt x="16111" y="508919"/>
                  </a:lnTo>
                  <a:lnTo>
                    <a:pt x="7888" y="503449"/>
                  </a:lnTo>
                  <a:lnTo>
                    <a:pt x="2154" y="495368"/>
                  </a:lnTo>
                  <a:lnTo>
                    <a:pt x="0" y="485521"/>
                  </a:lnTo>
                  <a:lnTo>
                    <a:pt x="0" y="480602"/>
                  </a:lnTo>
                  <a:lnTo>
                    <a:pt x="0" y="478143"/>
                  </a:lnTo>
                  <a:lnTo>
                    <a:pt x="2482" y="475717"/>
                  </a:lnTo>
                  <a:lnTo>
                    <a:pt x="68083" y="314428"/>
                  </a:lnTo>
                  <a:lnTo>
                    <a:pt x="69355" y="303534"/>
                  </a:lnTo>
                  <a:lnTo>
                    <a:pt x="72650" y="277668"/>
                  </a:lnTo>
                  <a:lnTo>
                    <a:pt x="82208" y="221900"/>
                  </a:lnTo>
                  <a:lnTo>
                    <a:pt x="97433" y="179217"/>
                  </a:lnTo>
                  <a:lnTo>
                    <a:pt x="121242" y="138521"/>
                  </a:lnTo>
                  <a:lnTo>
                    <a:pt x="152563" y="100952"/>
                  </a:lnTo>
                  <a:lnTo>
                    <a:pt x="190325" y="67654"/>
                  </a:lnTo>
                  <a:lnTo>
                    <a:pt x="233459" y="39768"/>
                  </a:lnTo>
                  <a:lnTo>
                    <a:pt x="280894" y="18436"/>
                  </a:lnTo>
                  <a:lnTo>
                    <a:pt x="331558" y="4799"/>
                  </a:lnTo>
                  <a:lnTo>
                    <a:pt x="384381" y="0"/>
                  </a:lnTo>
                  <a:lnTo>
                    <a:pt x="430197" y="2747"/>
                  </a:lnTo>
                  <a:lnTo>
                    <a:pt x="474032" y="11989"/>
                  </a:lnTo>
                  <a:lnTo>
                    <a:pt x="515382" y="27239"/>
                  </a:lnTo>
                  <a:lnTo>
                    <a:pt x="553746" y="48009"/>
                  </a:lnTo>
                  <a:lnTo>
                    <a:pt x="588623" y="73812"/>
                  </a:lnTo>
                  <a:lnTo>
                    <a:pt x="619511" y="104163"/>
                  </a:lnTo>
                  <a:lnTo>
                    <a:pt x="645908" y="138573"/>
                  </a:lnTo>
                  <a:lnTo>
                    <a:pt x="667312" y="176556"/>
                  </a:lnTo>
                  <a:lnTo>
                    <a:pt x="683222" y="217624"/>
                  </a:lnTo>
                  <a:lnTo>
                    <a:pt x="693135" y="261292"/>
                  </a:lnTo>
                  <a:lnTo>
                    <a:pt x="696552" y="307072"/>
                  </a:lnTo>
                  <a:close/>
                </a:path>
              </a:pathLst>
            </a:custGeom>
            <a:ln w="26947">
              <a:solidFill>
                <a:srgbClr val="02030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442853" y="5704793"/>
              <a:ext cx="97513" cy="96534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6533514" y="5448072"/>
              <a:ext cx="469265" cy="448945"/>
            </a:xfrm>
            <a:custGeom>
              <a:avLst/>
              <a:gdLst/>
              <a:ahLst/>
              <a:cxnLst/>
              <a:rect l="l" t="t" r="r" b="b"/>
              <a:pathLst>
                <a:path w="469265" h="448945">
                  <a:moveTo>
                    <a:pt x="469072" y="268516"/>
                  </a:moveTo>
                  <a:lnTo>
                    <a:pt x="464681" y="220279"/>
                  </a:lnTo>
                  <a:lnTo>
                    <a:pt x="452023" y="174867"/>
                  </a:lnTo>
                  <a:lnTo>
                    <a:pt x="431869" y="133040"/>
                  </a:lnTo>
                  <a:lnTo>
                    <a:pt x="404992" y="95560"/>
                  </a:lnTo>
                  <a:lnTo>
                    <a:pt x="372164" y="63188"/>
                  </a:lnTo>
                  <a:lnTo>
                    <a:pt x="334157" y="36684"/>
                  </a:lnTo>
                  <a:lnTo>
                    <a:pt x="291742" y="16811"/>
                  </a:lnTo>
                  <a:lnTo>
                    <a:pt x="245693" y="4329"/>
                  </a:lnTo>
                  <a:lnTo>
                    <a:pt x="196781" y="0"/>
                  </a:lnTo>
                  <a:lnTo>
                    <a:pt x="140351" y="5949"/>
                  </a:lnTo>
                  <a:lnTo>
                    <a:pt x="87809" y="23028"/>
                  </a:lnTo>
                  <a:lnTo>
                    <a:pt x="40558" y="50084"/>
                  </a:lnTo>
                  <a:lnTo>
                    <a:pt x="0" y="85965"/>
                  </a:lnTo>
                  <a:lnTo>
                    <a:pt x="3429" y="119213"/>
                  </a:lnTo>
                  <a:lnTo>
                    <a:pt x="29280" y="192908"/>
                  </a:lnTo>
                  <a:lnTo>
                    <a:pt x="100898" y="267978"/>
                  </a:lnTo>
                  <a:lnTo>
                    <a:pt x="241626" y="305351"/>
                  </a:lnTo>
                  <a:lnTo>
                    <a:pt x="338286" y="327740"/>
                  </a:lnTo>
                  <a:lnTo>
                    <a:pt x="384209" y="376996"/>
                  </a:lnTo>
                  <a:lnTo>
                    <a:pt x="398069" y="426253"/>
                  </a:lnTo>
                  <a:lnTo>
                    <a:pt x="398539" y="448642"/>
                  </a:lnTo>
                  <a:lnTo>
                    <a:pt x="428465" y="409811"/>
                  </a:lnTo>
                  <a:lnTo>
                    <a:pt x="450610" y="366284"/>
                  </a:lnTo>
                  <a:lnTo>
                    <a:pt x="464353" y="318905"/>
                  </a:lnTo>
                  <a:lnTo>
                    <a:pt x="469072" y="268516"/>
                  </a:lnTo>
                  <a:close/>
                </a:path>
              </a:pathLst>
            </a:custGeom>
            <a:ln w="26946">
              <a:solidFill>
                <a:srgbClr val="02030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439675" y="5257380"/>
              <a:ext cx="319405" cy="305435"/>
            </a:xfrm>
            <a:custGeom>
              <a:avLst/>
              <a:gdLst/>
              <a:ahLst/>
              <a:cxnLst/>
              <a:rect l="l" t="t" r="r" b="b"/>
              <a:pathLst>
                <a:path w="319404" h="305435">
                  <a:moveTo>
                    <a:pt x="241109" y="305308"/>
                  </a:moveTo>
                  <a:lnTo>
                    <a:pt x="164820" y="195897"/>
                  </a:lnTo>
                  <a:lnTo>
                    <a:pt x="185051" y="184937"/>
                  </a:lnTo>
                  <a:lnTo>
                    <a:pt x="123342" y="119595"/>
                  </a:lnTo>
                  <a:lnTo>
                    <a:pt x="143548" y="110591"/>
                  </a:lnTo>
                  <a:lnTo>
                    <a:pt x="94551" y="34290"/>
                  </a:lnTo>
                  <a:lnTo>
                    <a:pt x="0" y="83121"/>
                  </a:lnTo>
                  <a:lnTo>
                    <a:pt x="84861" y="139496"/>
                  </a:lnTo>
                  <a:lnTo>
                    <a:pt x="56045" y="156083"/>
                  </a:lnTo>
                  <a:lnTo>
                    <a:pt x="136423" y="209804"/>
                  </a:lnTo>
                  <a:lnTo>
                    <a:pt x="111760" y="221437"/>
                  </a:lnTo>
                  <a:lnTo>
                    <a:pt x="241109" y="305308"/>
                  </a:lnTo>
                  <a:close/>
                </a:path>
                <a:path w="319404" h="305435">
                  <a:moveTo>
                    <a:pt x="319405" y="174637"/>
                  </a:moveTo>
                  <a:lnTo>
                    <a:pt x="292557" y="91262"/>
                  </a:lnTo>
                  <a:lnTo>
                    <a:pt x="314667" y="94284"/>
                  </a:lnTo>
                  <a:lnTo>
                    <a:pt x="304050" y="8585"/>
                  </a:lnTo>
                  <a:lnTo>
                    <a:pt x="197675" y="0"/>
                  </a:lnTo>
                  <a:lnTo>
                    <a:pt x="249275" y="87820"/>
                  </a:lnTo>
                  <a:lnTo>
                    <a:pt x="216128" y="86575"/>
                  </a:lnTo>
                  <a:lnTo>
                    <a:pt x="264845" y="170014"/>
                  </a:lnTo>
                  <a:lnTo>
                    <a:pt x="237566" y="166903"/>
                  </a:lnTo>
                  <a:lnTo>
                    <a:pt x="317093" y="299123"/>
                  </a:lnTo>
                  <a:lnTo>
                    <a:pt x="296468" y="173215"/>
                  </a:lnTo>
                  <a:lnTo>
                    <a:pt x="319405" y="174637"/>
                  </a:lnTo>
                  <a:close/>
                </a:path>
              </a:pathLst>
            </a:custGeom>
            <a:solidFill>
              <a:srgbClr val="02030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" name="object 13"/>
          <p:cNvGrpSpPr/>
          <p:nvPr/>
        </p:nvGrpSpPr>
        <p:grpSpPr>
          <a:xfrm>
            <a:off x="8793240" y="5400190"/>
            <a:ext cx="831850" cy="867410"/>
            <a:chOff x="7269240" y="5400190"/>
            <a:chExt cx="831850" cy="867410"/>
          </a:xfrm>
        </p:grpSpPr>
        <p:sp>
          <p:nvSpPr>
            <p:cNvPr id="14" name="object 14"/>
            <p:cNvSpPr/>
            <p:nvPr/>
          </p:nvSpPr>
          <p:spPr>
            <a:xfrm>
              <a:off x="7390724" y="5413664"/>
              <a:ext cx="696595" cy="840740"/>
            </a:xfrm>
            <a:custGeom>
              <a:avLst/>
              <a:gdLst/>
              <a:ahLst/>
              <a:cxnLst/>
              <a:rect l="l" t="t" r="r" b="b"/>
              <a:pathLst>
                <a:path w="696595" h="840739">
                  <a:moveTo>
                    <a:pt x="384359" y="0"/>
                  </a:moveTo>
                  <a:lnTo>
                    <a:pt x="337324" y="3935"/>
                  </a:lnTo>
                  <a:lnTo>
                    <a:pt x="291901" y="15188"/>
                  </a:lnTo>
                  <a:lnTo>
                    <a:pt x="248839" y="32931"/>
                  </a:lnTo>
                  <a:lnTo>
                    <a:pt x="208892" y="56335"/>
                  </a:lnTo>
                  <a:lnTo>
                    <a:pt x="172811" y="84571"/>
                  </a:lnTo>
                  <a:lnTo>
                    <a:pt x="141350" y="116813"/>
                  </a:lnTo>
                  <a:lnTo>
                    <a:pt x="115259" y="152230"/>
                  </a:lnTo>
                  <a:lnTo>
                    <a:pt x="95291" y="189994"/>
                  </a:lnTo>
                  <a:lnTo>
                    <a:pt x="82198" y="229278"/>
                  </a:lnTo>
                  <a:lnTo>
                    <a:pt x="72644" y="286950"/>
                  </a:lnTo>
                  <a:lnTo>
                    <a:pt x="68073" y="324936"/>
                  </a:lnTo>
                  <a:lnTo>
                    <a:pt x="2471" y="491568"/>
                  </a:lnTo>
                  <a:lnTo>
                    <a:pt x="0" y="494095"/>
                  </a:lnTo>
                  <a:lnTo>
                    <a:pt x="0" y="501696"/>
                  </a:lnTo>
                  <a:lnTo>
                    <a:pt x="2152" y="511880"/>
                  </a:lnTo>
                  <a:lnTo>
                    <a:pt x="7884" y="520235"/>
                  </a:lnTo>
                  <a:lnTo>
                    <a:pt x="16107" y="525888"/>
                  </a:lnTo>
                  <a:lnTo>
                    <a:pt x="25732" y="527967"/>
                  </a:lnTo>
                  <a:lnTo>
                    <a:pt x="68073" y="527967"/>
                  </a:lnTo>
                  <a:lnTo>
                    <a:pt x="68073" y="615933"/>
                  </a:lnTo>
                  <a:lnTo>
                    <a:pt x="77957" y="665021"/>
                  </a:lnTo>
                  <a:lnTo>
                    <a:pt x="104808" y="705405"/>
                  </a:lnTo>
                  <a:lnTo>
                    <a:pt x="144423" y="732787"/>
                  </a:lnTo>
                  <a:lnTo>
                    <a:pt x="192599" y="742870"/>
                  </a:lnTo>
                  <a:lnTo>
                    <a:pt x="241593" y="742870"/>
                  </a:lnTo>
                  <a:lnTo>
                    <a:pt x="241593" y="840126"/>
                  </a:lnTo>
                  <a:lnTo>
                    <a:pt x="577002" y="840126"/>
                  </a:lnTo>
                  <a:lnTo>
                    <a:pt x="577002" y="568591"/>
                  </a:lnTo>
                  <a:lnTo>
                    <a:pt x="610937" y="537151"/>
                  </a:lnTo>
                  <a:lnTo>
                    <a:pt x="640094" y="500781"/>
                  </a:lnTo>
                  <a:lnTo>
                    <a:pt x="641047" y="499148"/>
                  </a:lnTo>
                  <a:lnTo>
                    <a:pt x="586127" y="499148"/>
                  </a:lnTo>
                  <a:lnTo>
                    <a:pt x="585659" y="476016"/>
                  </a:lnTo>
                  <a:lnTo>
                    <a:pt x="571802" y="425127"/>
                  </a:lnTo>
                  <a:lnTo>
                    <a:pt x="537085" y="386654"/>
                  </a:lnTo>
                  <a:lnTo>
                    <a:pt x="145271" y="386654"/>
                  </a:lnTo>
                  <a:lnTo>
                    <a:pt x="132125" y="383722"/>
                  </a:lnTo>
                  <a:lnTo>
                    <a:pt x="120997" y="375872"/>
                  </a:lnTo>
                  <a:lnTo>
                    <a:pt x="113292" y="364526"/>
                  </a:lnTo>
                  <a:lnTo>
                    <a:pt x="110412" y="351105"/>
                  </a:lnTo>
                  <a:lnTo>
                    <a:pt x="113292" y="337229"/>
                  </a:lnTo>
                  <a:lnTo>
                    <a:pt x="120997" y="325643"/>
                  </a:lnTo>
                  <a:lnTo>
                    <a:pt x="132125" y="317700"/>
                  </a:lnTo>
                  <a:lnTo>
                    <a:pt x="145271" y="314752"/>
                  </a:lnTo>
                  <a:lnTo>
                    <a:pt x="296734" y="314752"/>
                  </a:lnTo>
                  <a:lnTo>
                    <a:pt x="288484" y="312488"/>
                  </a:lnTo>
                  <a:lnTo>
                    <a:pt x="216871" y="234908"/>
                  </a:lnTo>
                  <a:lnTo>
                    <a:pt x="191026" y="158748"/>
                  </a:lnTo>
                  <a:lnTo>
                    <a:pt x="187600" y="124387"/>
                  </a:lnTo>
                  <a:lnTo>
                    <a:pt x="219473" y="94010"/>
                  </a:lnTo>
                  <a:lnTo>
                    <a:pt x="255806" y="69336"/>
                  </a:lnTo>
                  <a:lnTo>
                    <a:pt x="295878" y="50966"/>
                  </a:lnTo>
                  <a:lnTo>
                    <a:pt x="338969" y="39503"/>
                  </a:lnTo>
                  <a:lnTo>
                    <a:pt x="384359" y="35548"/>
                  </a:lnTo>
                  <a:lnTo>
                    <a:pt x="528587" y="35548"/>
                  </a:lnTo>
                  <a:lnTo>
                    <a:pt x="515364" y="28151"/>
                  </a:lnTo>
                  <a:lnTo>
                    <a:pt x="474013" y="12391"/>
                  </a:lnTo>
                  <a:lnTo>
                    <a:pt x="430178" y="2840"/>
                  </a:lnTo>
                  <a:lnTo>
                    <a:pt x="384359" y="0"/>
                  </a:lnTo>
                  <a:close/>
                </a:path>
                <a:path w="696595" h="840739">
                  <a:moveTo>
                    <a:pt x="528587" y="35548"/>
                  </a:moveTo>
                  <a:lnTo>
                    <a:pt x="384359" y="35548"/>
                  </a:lnTo>
                  <a:lnTo>
                    <a:pt x="433278" y="40023"/>
                  </a:lnTo>
                  <a:lnTo>
                    <a:pt x="479332" y="52923"/>
                  </a:lnTo>
                  <a:lnTo>
                    <a:pt x="521750" y="73463"/>
                  </a:lnTo>
                  <a:lnTo>
                    <a:pt x="559760" y="100854"/>
                  </a:lnTo>
                  <a:lnTo>
                    <a:pt x="592590" y="134310"/>
                  </a:lnTo>
                  <a:lnTo>
                    <a:pt x="619468" y="173045"/>
                  </a:lnTo>
                  <a:lnTo>
                    <a:pt x="639622" y="216271"/>
                  </a:lnTo>
                  <a:lnTo>
                    <a:pt x="652281" y="263203"/>
                  </a:lnTo>
                  <a:lnTo>
                    <a:pt x="656622" y="312488"/>
                  </a:lnTo>
                  <a:lnTo>
                    <a:pt x="656615" y="313680"/>
                  </a:lnTo>
                  <a:lnTo>
                    <a:pt x="651954" y="365089"/>
                  </a:lnTo>
                  <a:lnTo>
                    <a:pt x="638213" y="414036"/>
                  </a:lnTo>
                  <a:lnTo>
                    <a:pt x="616065" y="459014"/>
                  </a:lnTo>
                  <a:lnTo>
                    <a:pt x="586127" y="499148"/>
                  </a:lnTo>
                  <a:lnTo>
                    <a:pt x="641047" y="499148"/>
                  </a:lnTo>
                  <a:lnTo>
                    <a:pt x="663853" y="460044"/>
                  </a:lnTo>
                  <a:lnTo>
                    <a:pt x="681593" y="415506"/>
                  </a:lnTo>
                  <a:lnTo>
                    <a:pt x="692692" y="367733"/>
                  </a:lnTo>
                  <a:lnTo>
                    <a:pt x="696530" y="317289"/>
                  </a:lnTo>
                  <a:lnTo>
                    <a:pt x="693114" y="269992"/>
                  </a:lnTo>
                  <a:lnTo>
                    <a:pt x="683201" y="224875"/>
                  </a:lnTo>
                  <a:lnTo>
                    <a:pt x="667292" y="182442"/>
                  </a:lnTo>
                  <a:lnTo>
                    <a:pt x="645888" y="143196"/>
                  </a:lnTo>
                  <a:lnTo>
                    <a:pt x="619492" y="107640"/>
                  </a:lnTo>
                  <a:lnTo>
                    <a:pt x="588605" y="76278"/>
                  </a:lnTo>
                  <a:lnTo>
                    <a:pt x="553729" y="49614"/>
                  </a:lnTo>
                  <a:lnTo>
                    <a:pt x="528587" y="35548"/>
                  </a:lnTo>
                  <a:close/>
                </a:path>
                <a:path w="696595" h="840739">
                  <a:moveTo>
                    <a:pt x="296734" y="314752"/>
                  </a:moveTo>
                  <a:lnTo>
                    <a:pt x="145271" y="314752"/>
                  </a:lnTo>
                  <a:lnTo>
                    <a:pt x="158905" y="317700"/>
                  </a:lnTo>
                  <a:lnTo>
                    <a:pt x="170277" y="325643"/>
                  </a:lnTo>
                  <a:lnTo>
                    <a:pt x="178067" y="337229"/>
                  </a:lnTo>
                  <a:lnTo>
                    <a:pt x="180957" y="351105"/>
                  </a:lnTo>
                  <a:lnTo>
                    <a:pt x="178067" y="364526"/>
                  </a:lnTo>
                  <a:lnTo>
                    <a:pt x="170277" y="375872"/>
                  </a:lnTo>
                  <a:lnTo>
                    <a:pt x="158905" y="383722"/>
                  </a:lnTo>
                  <a:lnTo>
                    <a:pt x="145271" y="386654"/>
                  </a:lnTo>
                  <a:lnTo>
                    <a:pt x="537085" y="386654"/>
                  </a:lnTo>
                  <a:lnTo>
                    <a:pt x="525880" y="374237"/>
                  </a:lnTo>
                  <a:lnTo>
                    <a:pt x="429215" y="351105"/>
                  </a:lnTo>
                  <a:lnTo>
                    <a:pt x="296734" y="314752"/>
                  </a:lnTo>
                  <a:close/>
                </a:path>
              </a:pathLst>
            </a:custGeom>
            <a:solidFill>
              <a:srgbClr val="D0D7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7390724" y="5413664"/>
              <a:ext cx="696595" cy="840740"/>
            </a:xfrm>
            <a:custGeom>
              <a:avLst/>
              <a:gdLst/>
              <a:ahLst/>
              <a:cxnLst/>
              <a:rect l="l" t="t" r="r" b="b"/>
              <a:pathLst>
                <a:path w="696595" h="840739">
                  <a:moveTo>
                    <a:pt x="696529" y="317290"/>
                  </a:moveTo>
                  <a:lnTo>
                    <a:pt x="692692" y="367734"/>
                  </a:lnTo>
                  <a:lnTo>
                    <a:pt x="681592" y="415507"/>
                  </a:lnTo>
                  <a:lnTo>
                    <a:pt x="663853" y="460044"/>
                  </a:lnTo>
                  <a:lnTo>
                    <a:pt x="640094" y="500781"/>
                  </a:lnTo>
                  <a:lnTo>
                    <a:pt x="610937" y="537152"/>
                  </a:lnTo>
                  <a:lnTo>
                    <a:pt x="577002" y="568591"/>
                  </a:lnTo>
                  <a:lnTo>
                    <a:pt x="577002" y="840127"/>
                  </a:lnTo>
                  <a:lnTo>
                    <a:pt x="241592" y="840127"/>
                  </a:lnTo>
                  <a:lnTo>
                    <a:pt x="241592" y="742870"/>
                  </a:lnTo>
                  <a:lnTo>
                    <a:pt x="192598" y="742870"/>
                  </a:lnTo>
                  <a:lnTo>
                    <a:pt x="144423" y="732788"/>
                  </a:lnTo>
                  <a:lnTo>
                    <a:pt x="104808" y="705406"/>
                  </a:lnTo>
                  <a:lnTo>
                    <a:pt x="77957" y="665022"/>
                  </a:lnTo>
                  <a:lnTo>
                    <a:pt x="68072" y="615934"/>
                  </a:lnTo>
                  <a:lnTo>
                    <a:pt x="68072" y="527967"/>
                  </a:lnTo>
                  <a:lnTo>
                    <a:pt x="25732" y="527967"/>
                  </a:lnTo>
                  <a:lnTo>
                    <a:pt x="16107" y="525889"/>
                  </a:lnTo>
                  <a:lnTo>
                    <a:pt x="7884" y="520236"/>
                  </a:lnTo>
                  <a:lnTo>
                    <a:pt x="2152" y="511881"/>
                  </a:lnTo>
                  <a:lnTo>
                    <a:pt x="0" y="501697"/>
                  </a:lnTo>
                  <a:lnTo>
                    <a:pt x="0" y="496610"/>
                  </a:lnTo>
                  <a:lnTo>
                    <a:pt x="0" y="494095"/>
                  </a:lnTo>
                  <a:lnTo>
                    <a:pt x="2471" y="491569"/>
                  </a:lnTo>
                  <a:lnTo>
                    <a:pt x="68072" y="324936"/>
                  </a:lnTo>
                  <a:lnTo>
                    <a:pt x="69345" y="313681"/>
                  </a:lnTo>
                  <a:lnTo>
                    <a:pt x="72643" y="286950"/>
                  </a:lnTo>
                  <a:lnTo>
                    <a:pt x="82197" y="229279"/>
                  </a:lnTo>
                  <a:lnTo>
                    <a:pt x="95290" y="189995"/>
                  </a:lnTo>
                  <a:lnTo>
                    <a:pt x="115258" y="152230"/>
                  </a:lnTo>
                  <a:lnTo>
                    <a:pt x="141349" y="116813"/>
                  </a:lnTo>
                  <a:lnTo>
                    <a:pt x="172811" y="84572"/>
                  </a:lnTo>
                  <a:lnTo>
                    <a:pt x="208892" y="56335"/>
                  </a:lnTo>
                  <a:lnTo>
                    <a:pt x="248839" y="32931"/>
                  </a:lnTo>
                  <a:lnTo>
                    <a:pt x="291900" y="15188"/>
                  </a:lnTo>
                  <a:lnTo>
                    <a:pt x="337324" y="3935"/>
                  </a:lnTo>
                  <a:lnTo>
                    <a:pt x="384358" y="0"/>
                  </a:lnTo>
                  <a:lnTo>
                    <a:pt x="430178" y="2840"/>
                  </a:lnTo>
                  <a:lnTo>
                    <a:pt x="474013" y="12391"/>
                  </a:lnTo>
                  <a:lnTo>
                    <a:pt x="515364" y="28151"/>
                  </a:lnTo>
                  <a:lnTo>
                    <a:pt x="553729" y="49614"/>
                  </a:lnTo>
                  <a:lnTo>
                    <a:pt x="588605" y="76279"/>
                  </a:lnTo>
                  <a:lnTo>
                    <a:pt x="619492" y="107640"/>
                  </a:lnTo>
                  <a:lnTo>
                    <a:pt x="645888" y="143196"/>
                  </a:lnTo>
                  <a:lnTo>
                    <a:pt x="667291" y="182442"/>
                  </a:lnTo>
                  <a:lnTo>
                    <a:pt x="683200" y="224876"/>
                  </a:lnTo>
                  <a:lnTo>
                    <a:pt x="693113" y="269993"/>
                  </a:lnTo>
                  <a:lnTo>
                    <a:pt x="696529" y="317290"/>
                  </a:lnTo>
                  <a:close/>
                </a:path>
              </a:pathLst>
            </a:custGeom>
            <a:ln w="26947">
              <a:solidFill>
                <a:srgbClr val="02030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487664" y="5714943"/>
              <a:ext cx="97490" cy="98849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7578324" y="5449213"/>
              <a:ext cx="469265" cy="464184"/>
            </a:xfrm>
            <a:custGeom>
              <a:avLst/>
              <a:gdLst/>
              <a:ahLst/>
              <a:cxnLst/>
              <a:rect l="l" t="t" r="r" b="b"/>
              <a:pathLst>
                <a:path w="469265" h="464185">
                  <a:moveTo>
                    <a:pt x="469072" y="277504"/>
                  </a:moveTo>
                  <a:lnTo>
                    <a:pt x="464681" y="227655"/>
                  </a:lnTo>
                  <a:lnTo>
                    <a:pt x="452022" y="180723"/>
                  </a:lnTo>
                  <a:lnTo>
                    <a:pt x="431868" y="137497"/>
                  </a:lnTo>
                  <a:lnTo>
                    <a:pt x="404990" y="98762"/>
                  </a:lnTo>
                  <a:lnTo>
                    <a:pt x="372160" y="65305"/>
                  </a:lnTo>
                  <a:lnTo>
                    <a:pt x="334150" y="37914"/>
                  </a:lnTo>
                  <a:lnTo>
                    <a:pt x="291732" y="17375"/>
                  </a:lnTo>
                  <a:lnTo>
                    <a:pt x="245677" y="4474"/>
                  </a:lnTo>
                  <a:lnTo>
                    <a:pt x="196759" y="0"/>
                  </a:lnTo>
                  <a:lnTo>
                    <a:pt x="151369" y="3954"/>
                  </a:lnTo>
                  <a:lnTo>
                    <a:pt x="108278" y="15418"/>
                  </a:lnTo>
                  <a:lnTo>
                    <a:pt x="68205" y="33788"/>
                  </a:lnTo>
                  <a:lnTo>
                    <a:pt x="31873" y="58462"/>
                  </a:lnTo>
                  <a:lnTo>
                    <a:pt x="0" y="88838"/>
                  </a:lnTo>
                  <a:lnTo>
                    <a:pt x="3426" y="123199"/>
                  </a:lnTo>
                  <a:lnTo>
                    <a:pt x="29270" y="199360"/>
                  </a:lnTo>
                  <a:lnTo>
                    <a:pt x="100884" y="276940"/>
                  </a:lnTo>
                  <a:lnTo>
                    <a:pt x="241615" y="315557"/>
                  </a:lnTo>
                  <a:lnTo>
                    <a:pt x="338279" y="338689"/>
                  </a:lnTo>
                  <a:lnTo>
                    <a:pt x="384202" y="389578"/>
                  </a:lnTo>
                  <a:lnTo>
                    <a:pt x="398059" y="440468"/>
                  </a:lnTo>
                  <a:lnTo>
                    <a:pt x="398528" y="463599"/>
                  </a:lnTo>
                  <a:lnTo>
                    <a:pt x="428465" y="423466"/>
                  </a:lnTo>
                  <a:lnTo>
                    <a:pt x="450613" y="378487"/>
                  </a:lnTo>
                  <a:lnTo>
                    <a:pt x="464354" y="329541"/>
                  </a:lnTo>
                  <a:lnTo>
                    <a:pt x="469072" y="277504"/>
                  </a:lnTo>
                  <a:close/>
                </a:path>
              </a:pathLst>
            </a:custGeom>
            <a:ln w="26946">
              <a:solidFill>
                <a:srgbClr val="02030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269240" y="5949653"/>
              <a:ext cx="149923" cy="222058"/>
            </a:xfrm>
            <a:prstGeom prst="rect">
              <a:avLst/>
            </a:prstGeom>
          </p:spPr>
        </p:pic>
      </p:grpSp>
      <p:grpSp>
        <p:nvGrpSpPr>
          <p:cNvPr id="19" name="object 19"/>
          <p:cNvGrpSpPr/>
          <p:nvPr/>
        </p:nvGrpSpPr>
        <p:grpSpPr>
          <a:xfrm>
            <a:off x="2410583" y="5454299"/>
            <a:ext cx="1420495" cy="759460"/>
            <a:chOff x="886582" y="5454299"/>
            <a:chExt cx="1420495" cy="759460"/>
          </a:xfrm>
        </p:grpSpPr>
        <p:pic>
          <p:nvPicPr>
            <p:cNvPr id="20" name="object 2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86582" y="5454299"/>
              <a:ext cx="750103" cy="758845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29546" y="5454299"/>
              <a:ext cx="776907" cy="758845"/>
            </a:xfrm>
            <a:prstGeom prst="rect">
              <a:avLst/>
            </a:prstGeom>
          </p:spPr>
        </p:pic>
      </p:grpSp>
      <p:grpSp>
        <p:nvGrpSpPr>
          <p:cNvPr id="22" name="object 22"/>
          <p:cNvGrpSpPr/>
          <p:nvPr/>
        </p:nvGrpSpPr>
        <p:grpSpPr>
          <a:xfrm>
            <a:off x="4917954" y="5427171"/>
            <a:ext cx="1715135" cy="840740"/>
            <a:chOff x="3393953" y="5427171"/>
            <a:chExt cx="1715135" cy="840740"/>
          </a:xfrm>
        </p:grpSpPr>
        <p:pic>
          <p:nvPicPr>
            <p:cNvPr id="23" name="object 2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393953" y="5427171"/>
              <a:ext cx="1714556" cy="840151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3514507" y="5494957"/>
              <a:ext cx="1473835" cy="623570"/>
            </a:xfrm>
            <a:custGeom>
              <a:avLst/>
              <a:gdLst/>
              <a:ahLst/>
              <a:cxnLst/>
              <a:rect l="l" t="t" r="r" b="b"/>
              <a:pathLst>
                <a:path w="1473835" h="623570">
                  <a:moveTo>
                    <a:pt x="19257" y="155799"/>
                  </a:moveTo>
                  <a:lnTo>
                    <a:pt x="0" y="155799"/>
                  </a:lnTo>
                  <a:lnTo>
                    <a:pt x="0" y="467500"/>
                  </a:lnTo>
                  <a:lnTo>
                    <a:pt x="19257" y="467500"/>
                  </a:lnTo>
                  <a:lnTo>
                    <a:pt x="19257" y="155799"/>
                  </a:lnTo>
                  <a:close/>
                </a:path>
                <a:path w="1473835" h="623570">
                  <a:moveTo>
                    <a:pt x="77007" y="155799"/>
                  </a:moveTo>
                  <a:lnTo>
                    <a:pt x="38503" y="155799"/>
                  </a:lnTo>
                  <a:lnTo>
                    <a:pt x="38503" y="467500"/>
                  </a:lnTo>
                  <a:lnTo>
                    <a:pt x="77007" y="467500"/>
                  </a:lnTo>
                  <a:lnTo>
                    <a:pt x="77007" y="155799"/>
                  </a:lnTo>
                  <a:close/>
                </a:path>
                <a:path w="1473835" h="623570">
                  <a:moveTo>
                    <a:pt x="1165355" y="0"/>
                  </a:moveTo>
                  <a:lnTo>
                    <a:pt x="1165355" y="155799"/>
                  </a:lnTo>
                  <a:lnTo>
                    <a:pt x="96277" y="155799"/>
                  </a:lnTo>
                  <a:lnTo>
                    <a:pt x="96277" y="467500"/>
                  </a:lnTo>
                  <a:lnTo>
                    <a:pt x="1165355" y="467500"/>
                  </a:lnTo>
                  <a:lnTo>
                    <a:pt x="1165355" y="623345"/>
                  </a:lnTo>
                  <a:lnTo>
                    <a:pt x="1473456" y="311655"/>
                  </a:lnTo>
                  <a:lnTo>
                    <a:pt x="1165355" y="0"/>
                  </a:lnTo>
                  <a:close/>
                </a:path>
              </a:pathLst>
            </a:custGeom>
            <a:solidFill>
              <a:srgbClr val="D0D7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3514507" y="5494956"/>
              <a:ext cx="1473835" cy="623570"/>
            </a:xfrm>
            <a:custGeom>
              <a:avLst/>
              <a:gdLst/>
              <a:ahLst/>
              <a:cxnLst/>
              <a:rect l="l" t="t" r="r" b="b"/>
              <a:pathLst>
                <a:path w="1473835" h="623570">
                  <a:moveTo>
                    <a:pt x="0" y="155800"/>
                  </a:moveTo>
                  <a:lnTo>
                    <a:pt x="19257" y="155800"/>
                  </a:lnTo>
                  <a:lnTo>
                    <a:pt x="19257" y="467501"/>
                  </a:lnTo>
                  <a:lnTo>
                    <a:pt x="0" y="467501"/>
                  </a:lnTo>
                  <a:lnTo>
                    <a:pt x="0" y="155800"/>
                  </a:lnTo>
                  <a:close/>
                </a:path>
                <a:path w="1473835" h="623570">
                  <a:moveTo>
                    <a:pt x="38504" y="155800"/>
                  </a:moveTo>
                  <a:lnTo>
                    <a:pt x="77008" y="155800"/>
                  </a:lnTo>
                  <a:lnTo>
                    <a:pt x="77008" y="467501"/>
                  </a:lnTo>
                  <a:lnTo>
                    <a:pt x="38504" y="467501"/>
                  </a:lnTo>
                  <a:lnTo>
                    <a:pt x="38504" y="155800"/>
                  </a:lnTo>
                  <a:close/>
                </a:path>
                <a:path w="1473835" h="623570">
                  <a:moveTo>
                    <a:pt x="96277" y="155800"/>
                  </a:moveTo>
                  <a:lnTo>
                    <a:pt x="1165356" y="155800"/>
                  </a:lnTo>
                  <a:lnTo>
                    <a:pt x="1165356" y="0"/>
                  </a:lnTo>
                  <a:lnTo>
                    <a:pt x="1473456" y="311656"/>
                  </a:lnTo>
                  <a:lnTo>
                    <a:pt x="1165356" y="623346"/>
                  </a:lnTo>
                  <a:lnTo>
                    <a:pt x="1165356" y="467501"/>
                  </a:lnTo>
                  <a:lnTo>
                    <a:pt x="96277" y="467501"/>
                  </a:lnTo>
                  <a:lnTo>
                    <a:pt x="96277" y="155800"/>
                  </a:lnTo>
                  <a:close/>
                </a:path>
              </a:pathLst>
            </a:custGeom>
            <a:ln w="26946">
              <a:solidFill>
                <a:srgbClr val="02030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8026044" y="6244844"/>
            <a:ext cx="547370" cy="5651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25"/>
              </a:lnSpc>
              <a:spcBef>
                <a:spcPts val="100"/>
              </a:spcBef>
            </a:pPr>
            <a:r>
              <a:rPr spc="-10" dirty="0">
                <a:latin typeface="Arial"/>
                <a:cs typeface="Arial"/>
              </a:rPr>
              <a:t>30%</a:t>
            </a:r>
            <a:endParaRPr>
              <a:latin typeface="Arial"/>
              <a:cs typeface="Arial"/>
            </a:endParaRPr>
          </a:p>
          <a:p>
            <a:pPr marL="12700">
              <a:lnSpc>
                <a:spcPts val="2125"/>
              </a:lnSpc>
            </a:pPr>
            <a:r>
              <a:rPr spc="-5" dirty="0">
                <a:latin typeface="Arial"/>
                <a:cs typeface="Arial"/>
              </a:rPr>
              <a:t>p</a:t>
            </a:r>
            <a:r>
              <a:rPr spc="-45" dirty="0">
                <a:latin typeface="Arial"/>
                <a:cs typeface="Arial"/>
              </a:rPr>
              <a:t>r</a:t>
            </a:r>
            <a:r>
              <a:rPr spc="-10" dirty="0">
                <a:latin typeface="Arial"/>
                <a:cs typeface="Arial"/>
              </a:rPr>
              <a:t>o</a:t>
            </a:r>
            <a:r>
              <a:rPr spc="15" dirty="0">
                <a:latin typeface="Arial"/>
                <a:cs typeface="Arial"/>
              </a:rPr>
              <a:t>b.</a:t>
            </a:r>
            <a:endParaRPr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9023702" y="6244844"/>
            <a:ext cx="547370" cy="5651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4450">
              <a:lnSpc>
                <a:spcPts val="2125"/>
              </a:lnSpc>
              <a:spcBef>
                <a:spcPts val="100"/>
              </a:spcBef>
            </a:pPr>
            <a:r>
              <a:rPr spc="-10" dirty="0">
                <a:latin typeface="Arial"/>
                <a:cs typeface="Arial"/>
              </a:rPr>
              <a:t>65%</a:t>
            </a:r>
            <a:endParaRPr>
              <a:latin typeface="Arial"/>
              <a:cs typeface="Arial"/>
            </a:endParaRPr>
          </a:p>
          <a:p>
            <a:pPr marL="12700">
              <a:lnSpc>
                <a:spcPts val="2125"/>
              </a:lnSpc>
            </a:pPr>
            <a:r>
              <a:rPr spc="-5" dirty="0">
                <a:latin typeface="Arial"/>
                <a:cs typeface="Arial"/>
              </a:rPr>
              <a:t>p</a:t>
            </a:r>
            <a:r>
              <a:rPr spc="-45" dirty="0">
                <a:latin typeface="Arial"/>
                <a:cs typeface="Arial"/>
              </a:rPr>
              <a:t>r</a:t>
            </a:r>
            <a:r>
              <a:rPr spc="-10" dirty="0">
                <a:latin typeface="Arial"/>
                <a:cs typeface="Arial"/>
              </a:rPr>
              <a:t>o</a:t>
            </a:r>
            <a:r>
              <a:rPr spc="15" dirty="0">
                <a:latin typeface="Arial"/>
                <a:cs typeface="Arial"/>
              </a:rPr>
              <a:t>b.</a:t>
            </a:r>
            <a:endParaRPr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109216" y="347471"/>
            <a:ext cx="8122920" cy="551688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2142108" y="1348740"/>
            <a:ext cx="4398010" cy="99504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2740" indent="-320040">
              <a:lnSpc>
                <a:spcPts val="3815"/>
              </a:lnSpc>
              <a:spcBef>
                <a:spcPts val="100"/>
              </a:spcBef>
              <a:buClr>
                <a:srgbClr val="F0AD00"/>
              </a:buClr>
              <a:buSzPct val="81250"/>
              <a:buFont typeface="Wingdings 2"/>
              <a:buChar char=""/>
              <a:tabLst>
                <a:tab pos="332105" algn="l"/>
                <a:tab pos="332740" algn="l"/>
              </a:tabLst>
            </a:pPr>
            <a:r>
              <a:rPr sz="3200" b="1" spc="-5" dirty="0">
                <a:solidFill>
                  <a:srgbClr val="C00000"/>
                </a:solidFill>
                <a:latin typeface="Calibri"/>
                <a:cs typeface="Calibri"/>
              </a:rPr>
              <a:t>Nodes</a:t>
            </a:r>
            <a:r>
              <a:rPr sz="3200" spc="-5" dirty="0">
                <a:latin typeface="Calibri"/>
                <a:cs typeface="Calibri"/>
              </a:rPr>
              <a:t>:</a:t>
            </a:r>
            <a:r>
              <a:rPr sz="3200" spc="-1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Drugs</a:t>
            </a:r>
            <a:r>
              <a:rPr sz="3200" spc="-1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&amp;</a:t>
            </a:r>
            <a:r>
              <a:rPr sz="3200" spc="-10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Proteins</a:t>
            </a:r>
            <a:endParaRPr sz="3200">
              <a:latin typeface="Calibri"/>
              <a:cs typeface="Calibri"/>
            </a:endParaRPr>
          </a:p>
          <a:p>
            <a:pPr marL="332740" indent="-320040">
              <a:lnSpc>
                <a:spcPts val="3815"/>
              </a:lnSpc>
              <a:buClr>
                <a:srgbClr val="F0AD00"/>
              </a:buClr>
              <a:buSzPct val="81250"/>
              <a:buFont typeface="Wingdings 2"/>
              <a:buChar char=""/>
              <a:tabLst>
                <a:tab pos="332105" algn="l"/>
                <a:tab pos="332740" algn="l"/>
              </a:tabLst>
            </a:pPr>
            <a:r>
              <a:rPr sz="3200" b="1" spc="-20" dirty="0">
                <a:solidFill>
                  <a:srgbClr val="C00000"/>
                </a:solidFill>
                <a:latin typeface="Calibri"/>
                <a:cs typeface="Calibri"/>
              </a:rPr>
              <a:t>Edges</a:t>
            </a:r>
            <a:r>
              <a:rPr sz="3200" spc="-20" dirty="0">
                <a:latin typeface="Calibri"/>
                <a:cs typeface="Calibri"/>
              </a:rPr>
              <a:t>: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Interactions</a:t>
            </a:r>
            <a:endParaRPr sz="32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635591" y="2663570"/>
            <a:ext cx="5523865" cy="3724275"/>
            <a:chOff x="111590" y="2663569"/>
            <a:chExt cx="5523865" cy="3724275"/>
          </a:xfrm>
        </p:grpSpPr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3274" y="2673095"/>
              <a:ext cx="5364221" cy="3633568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16352" y="2668332"/>
              <a:ext cx="5514340" cy="3714750"/>
            </a:xfrm>
            <a:custGeom>
              <a:avLst/>
              <a:gdLst/>
              <a:ahLst/>
              <a:cxnLst/>
              <a:rect l="l" t="t" r="r" b="b"/>
              <a:pathLst>
                <a:path w="5514340" h="3714750">
                  <a:moveTo>
                    <a:pt x="0" y="0"/>
                  </a:moveTo>
                  <a:lnTo>
                    <a:pt x="5514213" y="0"/>
                  </a:lnTo>
                  <a:lnTo>
                    <a:pt x="5514213" y="3714653"/>
                  </a:lnTo>
                  <a:lnTo>
                    <a:pt x="0" y="3714653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761014" y="3961665"/>
            <a:ext cx="2734820" cy="2206626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7528053" y="1366011"/>
            <a:ext cx="2879725" cy="2369820"/>
          </a:xfrm>
          <a:prstGeom prst="rect">
            <a:avLst/>
          </a:prstGeom>
        </p:spPr>
        <p:txBody>
          <a:bodyPr vert="horz" wrap="square" lIns="0" tIns="55879" rIns="0" bIns="0" rtlCol="0">
            <a:spAutoFit/>
          </a:bodyPr>
          <a:lstStyle/>
          <a:p>
            <a:pPr marL="12700" marR="5080">
              <a:lnSpc>
                <a:spcPct val="89900"/>
              </a:lnSpc>
              <a:spcBef>
                <a:spcPts val="439"/>
              </a:spcBef>
            </a:pPr>
            <a:r>
              <a:rPr sz="2800" b="1" dirty="0">
                <a:solidFill>
                  <a:srgbClr val="C00000"/>
                </a:solidFill>
                <a:latin typeface="Calibri"/>
                <a:cs typeface="Calibri"/>
              </a:rPr>
              <a:t>Query: </a:t>
            </a:r>
            <a:r>
              <a:rPr sz="2800" spc="-5" dirty="0">
                <a:latin typeface="Calibri"/>
                <a:cs typeface="Calibri"/>
              </a:rPr>
              <a:t>How </a:t>
            </a:r>
            <a:r>
              <a:rPr sz="2800" spc="-20" dirty="0">
                <a:latin typeface="Calibri"/>
                <a:cs typeface="Calibri"/>
              </a:rPr>
              <a:t>likely 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will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Simvastatin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and </a:t>
            </a:r>
            <a:r>
              <a:rPr sz="2800" spc="-61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Ciprofloxacin, </a:t>
            </a:r>
            <a:r>
              <a:rPr sz="2800" spc="-5" dirty="0">
                <a:latin typeface="Calibri"/>
                <a:cs typeface="Calibri"/>
              </a:rPr>
              <a:t>when </a:t>
            </a:r>
            <a:r>
              <a:rPr sz="2800" spc="-620" dirty="0">
                <a:latin typeface="Calibri"/>
                <a:cs typeface="Calibri"/>
              </a:rPr>
              <a:t> </a:t>
            </a:r>
            <a:r>
              <a:rPr sz="2800" spc="-30" dirty="0">
                <a:latin typeface="Calibri"/>
                <a:cs typeface="Calibri"/>
              </a:rPr>
              <a:t>taken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40" dirty="0">
                <a:latin typeface="Calibri"/>
                <a:cs typeface="Calibri"/>
              </a:rPr>
              <a:t>together, 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break </a:t>
            </a:r>
            <a:r>
              <a:rPr sz="2800" spc="-5" dirty="0">
                <a:latin typeface="Calibri"/>
                <a:cs typeface="Calibri"/>
              </a:rPr>
              <a:t>down muscle </a:t>
            </a:r>
            <a:r>
              <a:rPr sz="2800" spc="-6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tissue?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821889" y="69595"/>
            <a:ext cx="667829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spc="-5" dirty="0">
                <a:latin typeface="Corbel"/>
                <a:cs typeface="Corbel"/>
              </a:rPr>
              <a:t>Zitnik</a:t>
            </a:r>
            <a:r>
              <a:rPr sz="1200" spc="5" dirty="0">
                <a:latin typeface="Corbel"/>
                <a:cs typeface="Corbel"/>
              </a:rPr>
              <a:t> </a:t>
            </a:r>
            <a:r>
              <a:rPr sz="1200" dirty="0">
                <a:latin typeface="Corbel"/>
                <a:cs typeface="Corbel"/>
              </a:rPr>
              <a:t>et </a:t>
            </a:r>
            <a:r>
              <a:rPr sz="1200" spc="-5" dirty="0">
                <a:latin typeface="Corbel"/>
                <a:cs typeface="Corbel"/>
              </a:rPr>
              <a:t>al.,</a:t>
            </a:r>
            <a:r>
              <a:rPr sz="1200" dirty="0">
                <a:latin typeface="Corbel"/>
                <a:cs typeface="Corbel"/>
              </a:rPr>
              <a:t> </a:t>
            </a:r>
            <a:r>
              <a:rPr sz="1200" u="sng" spc="-5" dirty="0">
                <a:uFill>
                  <a:solidFill>
                    <a:srgbClr val="168BBA"/>
                  </a:solidFill>
                </a:uFill>
                <a:latin typeface="Corbel"/>
                <a:cs typeface="Corbel"/>
              </a:rPr>
              <a:t>Modeling</a:t>
            </a:r>
            <a:r>
              <a:rPr sz="1200" u="sng" spc="5" dirty="0">
                <a:uFill>
                  <a:solidFill>
                    <a:srgbClr val="168BBA"/>
                  </a:solidFill>
                </a:uFill>
                <a:latin typeface="Corbel"/>
                <a:cs typeface="Corbel"/>
              </a:rPr>
              <a:t> </a:t>
            </a:r>
            <a:r>
              <a:rPr sz="1200" u="sng" spc="-10" dirty="0">
                <a:uFill>
                  <a:solidFill>
                    <a:srgbClr val="168BBA"/>
                  </a:solidFill>
                </a:uFill>
                <a:latin typeface="Corbel"/>
                <a:cs typeface="Corbel"/>
              </a:rPr>
              <a:t>Polypharmacy</a:t>
            </a:r>
            <a:r>
              <a:rPr sz="1200" u="sng" spc="-25" dirty="0">
                <a:uFill>
                  <a:solidFill>
                    <a:srgbClr val="168BBA"/>
                  </a:solidFill>
                </a:uFill>
                <a:latin typeface="Corbel"/>
                <a:cs typeface="Corbel"/>
              </a:rPr>
              <a:t> </a:t>
            </a:r>
            <a:r>
              <a:rPr sz="1200" u="sng" spc="-5" dirty="0">
                <a:uFill>
                  <a:solidFill>
                    <a:srgbClr val="168BBA"/>
                  </a:solidFill>
                </a:uFill>
                <a:latin typeface="Corbel"/>
                <a:cs typeface="Corbel"/>
              </a:rPr>
              <a:t>Side</a:t>
            </a:r>
            <a:r>
              <a:rPr sz="1200" u="sng" spc="10" dirty="0">
                <a:uFill>
                  <a:solidFill>
                    <a:srgbClr val="168BBA"/>
                  </a:solidFill>
                </a:uFill>
                <a:latin typeface="Corbel"/>
                <a:cs typeface="Corbel"/>
              </a:rPr>
              <a:t> </a:t>
            </a:r>
            <a:r>
              <a:rPr sz="1200" u="sng" dirty="0">
                <a:uFill>
                  <a:solidFill>
                    <a:srgbClr val="168BBA"/>
                  </a:solidFill>
                </a:uFill>
                <a:latin typeface="Corbel"/>
                <a:cs typeface="Corbel"/>
              </a:rPr>
              <a:t>Effects</a:t>
            </a:r>
            <a:r>
              <a:rPr sz="1200" u="sng" spc="5" dirty="0">
                <a:uFill>
                  <a:solidFill>
                    <a:srgbClr val="168BBA"/>
                  </a:solidFill>
                </a:uFill>
                <a:latin typeface="Corbel"/>
                <a:cs typeface="Corbel"/>
              </a:rPr>
              <a:t> </a:t>
            </a:r>
            <a:r>
              <a:rPr sz="1200" u="sng" spc="-5" dirty="0">
                <a:uFill>
                  <a:solidFill>
                    <a:srgbClr val="168BBA"/>
                  </a:solidFill>
                </a:uFill>
                <a:latin typeface="Corbel"/>
                <a:cs typeface="Corbel"/>
              </a:rPr>
              <a:t>with</a:t>
            </a:r>
            <a:r>
              <a:rPr sz="1200" u="sng" spc="-50" dirty="0">
                <a:uFill>
                  <a:solidFill>
                    <a:srgbClr val="168BBA"/>
                  </a:solidFill>
                </a:uFill>
                <a:latin typeface="Corbel"/>
                <a:cs typeface="Corbel"/>
              </a:rPr>
              <a:t> </a:t>
            </a:r>
            <a:r>
              <a:rPr sz="1200" u="sng" spc="-5" dirty="0">
                <a:uFill>
                  <a:solidFill>
                    <a:srgbClr val="168BBA"/>
                  </a:solidFill>
                </a:uFill>
                <a:latin typeface="Corbel"/>
                <a:cs typeface="Corbel"/>
              </a:rPr>
              <a:t>Graph</a:t>
            </a:r>
            <a:r>
              <a:rPr sz="1200" u="sng" spc="-45" dirty="0">
                <a:uFill>
                  <a:solidFill>
                    <a:srgbClr val="168BBA"/>
                  </a:solidFill>
                </a:uFill>
                <a:latin typeface="Corbel"/>
                <a:cs typeface="Corbel"/>
              </a:rPr>
              <a:t> </a:t>
            </a:r>
            <a:r>
              <a:rPr sz="1200" u="sng" spc="-5" dirty="0">
                <a:uFill>
                  <a:solidFill>
                    <a:srgbClr val="168BBA"/>
                  </a:solidFill>
                </a:uFill>
                <a:latin typeface="Corbel"/>
                <a:cs typeface="Corbel"/>
              </a:rPr>
              <a:t>Convolutional Networks</a:t>
            </a:r>
            <a:r>
              <a:rPr sz="1200" spc="-5" dirty="0">
                <a:latin typeface="Corbel"/>
                <a:cs typeface="Corbel"/>
              </a:rPr>
              <a:t>,</a:t>
            </a:r>
            <a:r>
              <a:rPr sz="1200" dirty="0">
                <a:latin typeface="Corbel"/>
                <a:cs typeface="Corbel"/>
              </a:rPr>
              <a:t> </a:t>
            </a:r>
            <a:r>
              <a:rPr sz="1200" spc="-5" dirty="0">
                <a:latin typeface="Corbel"/>
                <a:cs typeface="Corbel"/>
              </a:rPr>
              <a:t>Bioinformatics</a:t>
            </a:r>
            <a:r>
              <a:rPr sz="1200" spc="10" dirty="0">
                <a:latin typeface="Corbel"/>
                <a:cs typeface="Corbel"/>
              </a:rPr>
              <a:t> </a:t>
            </a:r>
            <a:r>
              <a:rPr sz="1200" spc="-10" dirty="0">
                <a:latin typeface="Corbel"/>
                <a:cs typeface="Corbel"/>
              </a:rPr>
              <a:t>2018</a:t>
            </a:r>
            <a:endParaRPr sz="1200" dirty="0">
              <a:latin typeface="Corbel"/>
              <a:cs typeface="Corbe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64369" y="1527048"/>
            <a:ext cx="8971820" cy="409003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109216" y="353569"/>
            <a:ext cx="6733032" cy="41757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147095" y="5565104"/>
            <a:ext cx="6581300" cy="993786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1800225" y="4470272"/>
            <a:ext cx="8743950" cy="361950"/>
          </a:xfrm>
          <a:custGeom>
            <a:avLst/>
            <a:gdLst/>
            <a:ahLst/>
            <a:cxnLst/>
            <a:rect l="l" t="t" r="r" b="b"/>
            <a:pathLst>
              <a:path w="8743950" h="361950">
                <a:moveTo>
                  <a:pt x="8715375" y="0"/>
                </a:moveTo>
                <a:lnTo>
                  <a:pt x="28575" y="0"/>
                </a:lnTo>
                <a:lnTo>
                  <a:pt x="17452" y="2245"/>
                </a:lnTo>
                <a:lnTo>
                  <a:pt x="8369" y="8369"/>
                </a:lnTo>
                <a:lnTo>
                  <a:pt x="2245" y="17452"/>
                </a:lnTo>
                <a:lnTo>
                  <a:pt x="0" y="28575"/>
                </a:lnTo>
                <a:lnTo>
                  <a:pt x="0" y="333375"/>
                </a:lnTo>
                <a:lnTo>
                  <a:pt x="2245" y="344497"/>
                </a:lnTo>
                <a:lnTo>
                  <a:pt x="8369" y="353580"/>
                </a:lnTo>
                <a:lnTo>
                  <a:pt x="17452" y="359704"/>
                </a:lnTo>
                <a:lnTo>
                  <a:pt x="28575" y="361950"/>
                </a:lnTo>
                <a:lnTo>
                  <a:pt x="8715375" y="361950"/>
                </a:lnTo>
                <a:lnTo>
                  <a:pt x="8726497" y="359704"/>
                </a:lnTo>
                <a:lnTo>
                  <a:pt x="8735580" y="353580"/>
                </a:lnTo>
                <a:lnTo>
                  <a:pt x="8741704" y="344497"/>
                </a:lnTo>
                <a:lnTo>
                  <a:pt x="8743950" y="333375"/>
                </a:lnTo>
                <a:lnTo>
                  <a:pt x="8743950" y="327659"/>
                </a:lnTo>
                <a:lnTo>
                  <a:pt x="34289" y="327659"/>
                </a:lnTo>
                <a:lnTo>
                  <a:pt x="34289" y="34289"/>
                </a:lnTo>
                <a:lnTo>
                  <a:pt x="8743950" y="34289"/>
                </a:lnTo>
                <a:lnTo>
                  <a:pt x="8743950" y="28575"/>
                </a:lnTo>
                <a:lnTo>
                  <a:pt x="8741704" y="17452"/>
                </a:lnTo>
                <a:lnTo>
                  <a:pt x="8735580" y="8369"/>
                </a:lnTo>
                <a:lnTo>
                  <a:pt x="8726497" y="2245"/>
                </a:lnTo>
                <a:lnTo>
                  <a:pt x="8715375" y="0"/>
                </a:lnTo>
                <a:close/>
              </a:path>
              <a:path w="8743950" h="361950">
                <a:moveTo>
                  <a:pt x="8743950" y="34289"/>
                </a:moveTo>
                <a:lnTo>
                  <a:pt x="8709660" y="34289"/>
                </a:lnTo>
                <a:lnTo>
                  <a:pt x="8709660" y="327659"/>
                </a:lnTo>
                <a:lnTo>
                  <a:pt x="8743950" y="327659"/>
                </a:lnTo>
                <a:lnTo>
                  <a:pt x="8743950" y="34289"/>
                </a:lnTo>
                <a:close/>
              </a:path>
              <a:path w="8743950" h="361950">
                <a:moveTo>
                  <a:pt x="8698230" y="45719"/>
                </a:moveTo>
                <a:lnTo>
                  <a:pt x="45720" y="45719"/>
                </a:lnTo>
                <a:lnTo>
                  <a:pt x="45720" y="316229"/>
                </a:lnTo>
                <a:lnTo>
                  <a:pt x="8698230" y="316229"/>
                </a:lnTo>
                <a:lnTo>
                  <a:pt x="8698230" y="304800"/>
                </a:lnTo>
                <a:lnTo>
                  <a:pt x="57150" y="304800"/>
                </a:lnTo>
                <a:lnTo>
                  <a:pt x="57150" y="57150"/>
                </a:lnTo>
                <a:lnTo>
                  <a:pt x="8698230" y="57150"/>
                </a:lnTo>
                <a:lnTo>
                  <a:pt x="8698230" y="45719"/>
                </a:lnTo>
                <a:close/>
              </a:path>
              <a:path w="8743950" h="361950">
                <a:moveTo>
                  <a:pt x="8698230" y="57150"/>
                </a:moveTo>
                <a:lnTo>
                  <a:pt x="8686800" y="57150"/>
                </a:lnTo>
                <a:lnTo>
                  <a:pt x="8686800" y="304800"/>
                </a:lnTo>
                <a:lnTo>
                  <a:pt x="8698230" y="304800"/>
                </a:lnTo>
                <a:lnTo>
                  <a:pt x="8698230" y="5715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46171" y="1527047"/>
            <a:ext cx="1231265" cy="304800"/>
          </a:xfrm>
          <a:custGeom>
            <a:avLst/>
            <a:gdLst/>
            <a:ahLst/>
            <a:cxnLst/>
            <a:rect l="l" t="t" r="r" b="b"/>
            <a:pathLst>
              <a:path w="1231265" h="304800">
                <a:moveTo>
                  <a:pt x="1231229" y="0"/>
                </a:moveTo>
                <a:lnTo>
                  <a:pt x="0" y="0"/>
                </a:lnTo>
                <a:lnTo>
                  <a:pt x="0" y="304800"/>
                </a:lnTo>
                <a:lnTo>
                  <a:pt x="1231229" y="304800"/>
                </a:lnTo>
                <a:lnTo>
                  <a:pt x="123122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8488841" y="1534667"/>
            <a:ext cx="162560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000" spc="-5" dirty="0">
                <a:latin typeface="Times New Roman"/>
                <a:cs typeface="Times New Roman"/>
              </a:rPr>
              <a:t>Evidence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found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438400" y="1527047"/>
            <a:ext cx="1066800" cy="381000"/>
          </a:xfrm>
          <a:custGeom>
            <a:avLst/>
            <a:gdLst/>
            <a:ahLst/>
            <a:cxnLst/>
            <a:rect l="l" t="t" r="r" b="b"/>
            <a:pathLst>
              <a:path w="1066800" h="381000">
                <a:moveTo>
                  <a:pt x="1066800" y="76200"/>
                </a:moveTo>
                <a:lnTo>
                  <a:pt x="1066787" y="0"/>
                </a:lnTo>
                <a:lnTo>
                  <a:pt x="685787" y="0"/>
                </a:lnTo>
                <a:lnTo>
                  <a:pt x="685787" y="76200"/>
                </a:lnTo>
                <a:lnTo>
                  <a:pt x="0" y="76200"/>
                </a:lnTo>
                <a:lnTo>
                  <a:pt x="0" y="381000"/>
                </a:lnTo>
                <a:lnTo>
                  <a:pt x="1066800" y="381000"/>
                </a:lnTo>
                <a:lnTo>
                  <a:pt x="1066800" y="76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114800" y="1603247"/>
            <a:ext cx="1143000" cy="304800"/>
          </a:xfrm>
          <a:custGeom>
            <a:avLst/>
            <a:gdLst/>
            <a:ahLst/>
            <a:cxnLst/>
            <a:rect l="l" t="t" r="r" b="b"/>
            <a:pathLst>
              <a:path w="1143000" h="304800">
                <a:moveTo>
                  <a:pt x="1143000" y="0"/>
                </a:moveTo>
                <a:lnTo>
                  <a:pt x="0" y="0"/>
                </a:lnTo>
                <a:lnTo>
                  <a:pt x="0" y="304800"/>
                </a:lnTo>
                <a:lnTo>
                  <a:pt x="1143000" y="304800"/>
                </a:lnTo>
                <a:lnTo>
                  <a:pt x="1143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 idx="4294967295"/>
          </p:nvPr>
        </p:nvSpPr>
        <p:spPr>
          <a:xfrm>
            <a:off x="2848719" y="1513553"/>
            <a:ext cx="757238" cy="346075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spc="-5" dirty="0">
                <a:solidFill>
                  <a:srgbClr val="000000"/>
                </a:solidFill>
                <a:latin typeface="Times New Roman"/>
                <a:cs typeface="Times New Roman"/>
              </a:rPr>
              <a:t>Drug</a:t>
            </a:r>
            <a:r>
              <a:rPr sz="2100" spc="-7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100" i="1" dirty="0">
                <a:solidFill>
                  <a:srgbClr val="000000"/>
                </a:solidFill>
                <a:latin typeface="Times New Roman"/>
                <a:cs typeface="Times New Roman"/>
              </a:rPr>
              <a:t>c</a:t>
            </a:r>
            <a:endParaRPr sz="2100" dirty="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283345" y="1497584"/>
            <a:ext cx="773430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100" spc="-5" dirty="0">
                <a:latin typeface="Times New Roman"/>
                <a:cs typeface="Times New Roman"/>
              </a:rPr>
              <a:t>Drug</a:t>
            </a:r>
            <a:r>
              <a:rPr sz="2100" spc="-75" dirty="0">
                <a:latin typeface="Times New Roman"/>
                <a:cs typeface="Times New Roman"/>
              </a:rPr>
              <a:t> </a:t>
            </a:r>
            <a:r>
              <a:rPr sz="2100" i="1" dirty="0">
                <a:latin typeface="Times New Roman"/>
                <a:cs typeface="Times New Roman"/>
              </a:rPr>
              <a:t>d</a:t>
            </a:r>
            <a:endParaRPr sz="21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818828" y="4851271"/>
            <a:ext cx="8743950" cy="361950"/>
          </a:xfrm>
          <a:custGeom>
            <a:avLst/>
            <a:gdLst/>
            <a:ahLst/>
            <a:cxnLst/>
            <a:rect l="l" t="t" r="r" b="b"/>
            <a:pathLst>
              <a:path w="8743950" h="361950">
                <a:moveTo>
                  <a:pt x="8715375" y="0"/>
                </a:moveTo>
                <a:lnTo>
                  <a:pt x="28575" y="0"/>
                </a:lnTo>
                <a:lnTo>
                  <a:pt x="17452" y="2245"/>
                </a:lnTo>
                <a:lnTo>
                  <a:pt x="8369" y="8369"/>
                </a:lnTo>
                <a:lnTo>
                  <a:pt x="2245" y="17452"/>
                </a:lnTo>
                <a:lnTo>
                  <a:pt x="0" y="28574"/>
                </a:lnTo>
                <a:lnTo>
                  <a:pt x="0" y="333374"/>
                </a:lnTo>
                <a:lnTo>
                  <a:pt x="2245" y="344497"/>
                </a:lnTo>
                <a:lnTo>
                  <a:pt x="8369" y="353580"/>
                </a:lnTo>
                <a:lnTo>
                  <a:pt x="17452" y="359704"/>
                </a:lnTo>
                <a:lnTo>
                  <a:pt x="28575" y="361949"/>
                </a:lnTo>
                <a:lnTo>
                  <a:pt x="8715375" y="361949"/>
                </a:lnTo>
                <a:lnTo>
                  <a:pt x="8726497" y="359704"/>
                </a:lnTo>
                <a:lnTo>
                  <a:pt x="8735580" y="353580"/>
                </a:lnTo>
                <a:lnTo>
                  <a:pt x="8741704" y="344497"/>
                </a:lnTo>
                <a:lnTo>
                  <a:pt x="8743950" y="333374"/>
                </a:lnTo>
                <a:lnTo>
                  <a:pt x="8743950" y="327659"/>
                </a:lnTo>
                <a:lnTo>
                  <a:pt x="34289" y="327659"/>
                </a:lnTo>
                <a:lnTo>
                  <a:pt x="34289" y="34289"/>
                </a:lnTo>
                <a:lnTo>
                  <a:pt x="8743950" y="34289"/>
                </a:lnTo>
                <a:lnTo>
                  <a:pt x="8743950" y="28574"/>
                </a:lnTo>
                <a:lnTo>
                  <a:pt x="8741704" y="17452"/>
                </a:lnTo>
                <a:lnTo>
                  <a:pt x="8735580" y="8369"/>
                </a:lnTo>
                <a:lnTo>
                  <a:pt x="8726497" y="2245"/>
                </a:lnTo>
                <a:lnTo>
                  <a:pt x="8715375" y="0"/>
                </a:lnTo>
                <a:close/>
              </a:path>
              <a:path w="8743950" h="361950">
                <a:moveTo>
                  <a:pt x="8743950" y="34289"/>
                </a:moveTo>
                <a:lnTo>
                  <a:pt x="8709660" y="34289"/>
                </a:lnTo>
                <a:lnTo>
                  <a:pt x="8709660" y="327659"/>
                </a:lnTo>
                <a:lnTo>
                  <a:pt x="8743950" y="327659"/>
                </a:lnTo>
                <a:lnTo>
                  <a:pt x="8743950" y="34289"/>
                </a:lnTo>
                <a:close/>
              </a:path>
              <a:path w="8743950" h="361950">
                <a:moveTo>
                  <a:pt x="8698230" y="45719"/>
                </a:moveTo>
                <a:lnTo>
                  <a:pt x="45719" y="45719"/>
                </a:lnTo>
                <a:lnTo>
                  <a:pt x="45719" y="316229"/>
                </a:lnTo>
                <a:lnTo>
                  <a:pt x="8698230" y="316229"/>
                </a:lnTo>
                <a:lnTo>
                  <a:pt x="8698230" y="304799"/>
                </a:lnTo>
                <a:lnTo>
                  <a:pt x="57150" y="304799"/>
                </a:lnTo>
                <a:lnTo>
                  <a:pt x="57150" y="57149"/>
                </a:lnTo>
                <a:lnTo>
                  <a:pt x="8698230" y="57149"/>
                </a:lnTo>
                <a:lnTo>
                  <a:pt x="8698230" y="45719"/>
                </a:lnTo>
                <a:close/>
              </a:path>
              <a:path w="8743950" h="361950">
                <a:moveTo>
                  <a:pt x="8698230" y="57149"/>
                </a:moveTo>
                <a:lnTo>
                  <a:pt x="8686800" y="57149"/>
                </a:lnTo>
                <a:lnTo>
                  <a:pt x="8686800" y="304799"/>
                </a:lnTo>
                <a:lnTo>
                  <a:pt x="8698230" y="304799"/>
                </a:lnTo>
                <a:lnTo>
                  <a:pt x="8698230" y="57149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818828" y="3785015"/>
            <a:ext cx="8743950" cy="361950"/>
          </a:xfrm>
          <a:custGeom>
            <a:avLst/>
            <a:gdLst/>
            <a:ahLst/>
            <a:cxnLst/>
            <a:rect l="l" t="t" r="r" b="b"/>
            <a:pathLst>
              <a:path w="8743950" h="361950">
                <a:moveTo>
                  <a:pt x="8715375" y="0"/>
                </a:moveTo>
                <a:lnTo>
                  <a:pt x="28575" y="0"/>
                </a:lnTo>
                <a:lnTo>
                  <a:pt x="17452" y="2245"/>
                </a:lnTo>
                <a:lnTo>
                  <a:pt x="8369" y="8369"/>
                </a:lnTo>
                <a:lnTo>
                  <a:pt x="2245" y="17452"/>
                </a:lnTo>
                <a:lnTo>
                  <a:pt x="0" y="28575"/>
                </a:lnTo>
                <a:lnTo>
                  <a:pt x="0" y="333375"/>
                </a:lnTo>
                <a:lnTo>
                  <a:pt x="2245" y="344497"/>
                </a:lnTo>
                <a:lnTo>
                  <a:pt x="8369" y="353580"/>
                </a:lnTo>
                <a:lnTo>
                  <a:pt x="17452" y="359704"/>
                </a:lnTo>
                <a:lnTo>
                  <a:pt x="28575" y="361950"/>
                </a:lnTo>
                <a:lnTo>
                  <a:pt x="8715375" y="361950"/>
                </a:lnTo>
                <a:lnTo>
                  <a:pt x="8726497" y="359704"/>
                </a:lnTo>
                <a:lnTo>
                  <a:pt x="8735580" y="353580"/>
                </a:lnTo>
                <a:lnTo>
                  <a:pt x="8741704" y="344497"/>
                </a:lnTo>
                <a:lnTo>
                  <a:pt x="8743950" y="333375"/>
                </a:lnTo>
                <a:lnTo>
                  <a:pt x="8743950" y="327660"/>
                </a:lnTo>
                <a:lnTo>
                  <a:pt x="34289" y="327660"/>
                </a:lnTo>
                <a:lnTo>
                  <a:pt x="34289" y="34290"/>
                </a:lnTo>
                <a:lnTo>
                  <a:pt x="8743950" y="34290"/>
                </a:lnTo>
                <a:lnTo>
                  <a:pt x="8743950" y="28575"/>
                </a:lnTo>
                <a:lnTo>
                  <a:pt x="8741704" y="17452"/>
                </a:lnTo>
                <a:lnTo>
                  <a:pt x="8735580" y="8369"/>
                </a:lnTo>
                <a:lnTo>
                  <a:pt x="8726497" y="2245"/>
                </a:lnTo>
                <a:lnTo>
                  <a:pt x="8715375" y="0"/>
                </a:lnTo>
                <a:close/>
              </a:path>
              <a:path w="8743950" h="361950">
                <a:moveTo>
                  <a:pt x="8743950" y="34290"/>
                </a:moveTo>
                <a:lnTo>
                  <a:pt x="8709660" y="34290"/>
                </a:lnTo>
                <a:lnTo>
                  <a:pt x="8709660" y="327660"/>
                </a:lnTo>
                <a:lnTo>
                  <a:pt x="8743950" y="327660"/>
                </a:lnTo>
                <a:lnTo>
                  <a:pt x="8743950" y="34290"/>
                </a:lnTo>
                <a:close/>
              </a:path>
              <a:path w="8743950" h="361950">
                <a:moveTo>
                  <a:pt x="8698230" y="45720"/>
                </a:moveTo>
                <a:lnTo>
                  <a:pt x="45719" y="45720"/>
                </a:lnTo>
                <a:lnTo>
                  <a:pt x="45719" y="316230"/>
                </a:lnTo>
                <a:lnTo>
                  <a:pt x="8698230" y="316230"/>
                </a:lnTo>
                <a:lnTo>
                  <a:pt x="8698230" y="304800"/>
                </a:lnTo>
                <a:lnTo>
                  <a:pt x="57150" y="304800"/>
                </a:lnTo>
                <a:lnTo>
                  <a:pt x="57150" y="57150"/>
                </a:lnTo>
                <a:lnTo>
                  <a:pt x="8698230" y="57150"/>
                </a:lnTo>
                <a:lnTo>
                  <a:pt x="8698230" y="45720"/>
                </a:lnTo>
                <a:close/>
              </a:path>
              <a:path w="8743950" h="361950">
                <a:moveTo>
                  <a:pt x="8698230" y="57150"/>
                </a:moveTo>
                <a:lnTo>
                  <a:pt x="8686800" y="57150"/>
                </a:lnTo>
                <a:lnTo>
                  <a:pt x="8686800" y="304800"/>
                </a:lnTo>
                <a:lnTo>
                  <a:pt x="8698230" y="304800"/>
                </a:lnTo>
                <a:lnTo>
                  <a:pt x="8698230" y="5715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818828" y="3093314"/>
            <a:ext cx="8743950" cy="361950"/>
          </a:xfrm>
          <a:custGeom>
            <a:avLst/>
            <a:gdLst/>
            <a:ahLst/>
            <a:cxnLst/>
            <a:rect l="l" t="t" r="r" b="b"/>
            <a:pathLst>
              <a:path w="8743950" h="361950">
                <a:moveTo>
                  <a:pt x="8715375" y="0"/>
                </a:moveTo>
                <a:lnTo>
                  <a:pt x="28575" y="0"/>
                </a:lnTo>
                <a:lnTo>
                  <a:pt x="17452" y="2245"/>
                </a:lnTo>
                <a:lnTo>
                  <a:pt x="8369" y="8369"/>
                </a:lnTo>
                <a:lnTo>
                  <a:pt x="2245" y="17452"/>
                </a:lnTo>
                <a:lnTo>
                  <a:pt x="0" y="28575"/>
                </a:lnTo>
                <a:lnTo>
                  <a:pt x="0" y="333375"/>
                </a:lnTo>
                <a:lnTo>
                  <a:pt x="2245" y="344497"/>
                </a:lnTo>
                <a:lnTo>
                  <a:pt x="8369" y="353580"/>
                </a:lnTo>
                <a:lnTo>
                  <a:pt x="17452" y="359704"/>
                </a:lnTo>
                <a:lnTo>
                  <a:pt x="28575" y="361950"/>
                </a:lnTo>
                <a:lnTo>
                  <a:pt x="8715375" y="361950"/>
                </a:lnTo>
                <a:lnTo>
                  <a:pt x="8726497" y="359704"/>
                </a:lnTo>
                <a:lnTo>
                  <a:pt x="8735580" y="353580"/>
                </a:lnTo>
                <a:lnTo>
                  <a:pt x="8741704" y="344497"/>
                </a:lnTo>
                <a:lnTo>
                  <a:pt x="8743950" y="333375"/>
                </a:lnTo>
                <a:lnTo>
                  <a:pt x="8743950" y="327660"/>
                </a:lnTo>
                <a:lnTo>
                  <a:pt x="34289" y="327660"/>
                </a:lnTo>
                <a:lnTo>
                  <a:pt x="34289" y="34289"/>
                </a:lnTo>
                <a:lnTo>
                  <a:pt x="8743950" y="34289"/>
                </a:lnTo>
                <a:lnTo>
                  <a:pt x="8743950" y="28575"/>
                </a:lnTo>
                <a:lnTo>
                  <a:pt x="8741704" y="17452"/>
                </a:lnTo>
                <a:lnTo>
                  <a:pt x="8735580" y="8369"/>
                </a:lnTo>
                <a:lnTo>
                  <a:pt x="8726497" y="2245"/>
                </a:lnTo>
                <a:lnTo>
                  <a:pt x="8715375" y="0"/>
                </a:lnTo>
                <a:close/>
              </a:path>
              <a:path w="8743950" h="361950">
                <a:moveTo>
                  <a:pt x="8743950" y="34289"/>
                </a:moveTo>
                <a:lnTo>
                  <a:pt x="8709660" y="34289"/>
                </a:lnTo>
                <a:lnTo>
                  <a:pt x="8709660" y="327660"/>
                </a:lnTo>
                <a:lnTo>
                  <a:pt x="8743950" y="327660"/>
                </a:lnTo>
                <a:lnTo>
                  <a:pt x="8743950" y="34289"/>
                </a:lnTo>
                <a:close/>
              </a:path>
              <a:path w="8743950" h="361950">
                <a:moveTo>
                  <a:pt x="8698230" y="45719"/>
                </a:moveTo>
                <a:lnTo>
                  <a:pt x="45719" y="45719"/>
                </a:lnTo>
                <a:lnTo>
                  <a:pt x="45719" y="316229"/>
                </a:lnTo>
                <a:lnTo>
                  <a:pt x="8698230" y="316229"/>
                </a:lnTo>
                <a:lnTo>
                  <a:pt x="8698230" y="304800"/>
                </a:lnTo>
                <a:lnTo>
                  <a:pt x="57150" y="304800"/>
                </a:lnTo>
                <a:lnTo>
                  <a:pt x="57150" y="57150"/>
                </a:lnTo>
                <a:lnTo>
                  <a:pt x="8698230" y="57150"/>
                </a:lnTo>
                <a:lnTo>
                  <a:pt x="8698230" y="45719"/>
                </a:lnTo>
                <a:close/>
              </a:path>
              <a:path w="8743950" h="361950">
                <a:moveTo>
                  <a:pt x="8698230" y="57150"/>
                </a:moveTo>
                <a:lnTo>
                  <a:pt x="8686800" y="57150"/>
                </a:lnTo>
                <a:lnTo>
                  <a:pt x="8686800" y="304800"/>
                </a:lnTo>
                <a:lnTo>
                  <a:pt x="8698230" y="304800"/>
                </a:lnTo>
                <a:lnTo>
                  <a:pt x="8698230" y="5715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782735" y="1996955"/>
            <a:ext cx="8743950" cy="361950"/>
          </a:xfrm>
          <a:custGeom>
            <a:avLst/>
            <a:gdLst/>
            <a:ahLst/>
            <a:cxnLst/>
            <a:rect l="l" t="t" r="r" b="b"/>
            <a:pathLst>
              <a:path w="8743950" h="361950">
                <a:moveTo>
                  <a:pt x="8715374" y="0"/>
                </a:moveTo>
                <a:lnTo>
                  <a:pt x="28575" y="0"/>
                </a:lnTo>
                <a:lnTo>
                  <a:pt x="17452" y="2245"/>
                </a:lnTo>
                <a:lnTo>
                  <a:pt x="8369" y="8369"/>
                </a:lnTo>
                <a:lnTo>
                  <a:pt x="2245" y="17452"/>
                </a:lnTo>
                <a:lnTo>
                  <a:pt x="0" y="28575"/>
                </a:lnTo>
                <a:lnTo>
                  <a:pt x="0" y="333375"/>
                </a:lnTo>
                <a:lnTo>
                  <a:pt x="2245" y="344497"/>
                </a:lnTo>
                <a:lnTo>
                  <a:pt x="8369" y="353580"/>
                </a:lnTo>
                <a:lnTo>
                  <a:pt x="17452" y="359704"/>
                </a:lnTo>
                <a:lnTo>
                  <a:pt x="28575" y="361950"/>
                </a:lnTo>
                <a:lnTo>
                  <a:pt x="8715374" y="361950"/>
                </a:lnTo>
                <a:lnTo>
                  <a:pt x="8726497" y="359704"/>
                </a:lnTo>
                <a:lnTo>
                  <a:pt x="8735580" y="353580"/>
                </a:lnTo>
                <a:lnTo>
                  <a:pt x="8741704" y="344497"/>
                </a:lnTo>
                <a:lnTo>
                  <a:pt x="8743949" y="333375"/>
                </a:lnTo>
                <a:lnTo>
                  <a:pt x="8743949" y="327660"/>
                </a:lnTo>
                <a:lnTo>
                  <a:pt x="34289" y="327660"/>
                </a:lnTo>
                <a:lnTo>
                  <a:pt x="34289" y="34290"/>
                </a:lnTo>
                <a:lnTo>
                  <a:pt x="8743949" y="34290"/>
                </a:lnTo>
                <a:lnTo>
                  <a:pt x="8743949" y="28575"/>
                </a:lnTo>
                <a:lnTo>
                  <a:pt x="8741704" y="17452"/>
                </a:lnTo>
                <a:lnTo>
                  <a:pt x="8735580" y="8369"/>
                </a:lnTo>
                <a:lnTo>
                  <a:pt x="8726497" y="2245"/>
                </a:lnTo>
                <a:lnTo>
                  <a:pt x="8715374" y="0"/>
                </a:lnTo>
                <a:close/>
              </a:path>
              <a:path w="8743950" h="361950">
                <a:moveTo>
                  <a:pt x="8743949" y="34290"/>
                </a:moveTo>
                <a:lnTo>
                  <a:pt x="8709659" y="34290"/>
                </a:lnTo>
                <a:lnTo>
                  <a:pt x="8709659" y="327660"/>
                </a:lnTo>
                <a:lnTo>
                  <a:pt x="8743949" y="327660"/>
                </a:lnTo>
                <a:lnTo>
                  <a:pt x="8743949" y="34290"/>
                </a:lnTo>
                <a:close/>
              </a:path>
              <a:path w="8743950" h="361950">
                <a:moveTo>
                  <a:pt x="8698229" y="45720"/>
                </a:moveTo>
                <a:lnTo>
                  <a:pt x="45719" y="45720"/>
                </a:lnTo>
                <a:lnTo>
                  <a:pt x="45719" y="316230"/>
                </a:lnTo>
                <a:lnTo>
                  <a:pt x="8698229" y="316230"/>
                </a:lnTo>
                <a:lnTo>
                  <a:pt x="8698229" y="304800"/>
                </a:lnTo>
                <a:lnTo>
                  <a:pt x="57150" y="304800"/>
                </a:lnTo>
                <a:lnTo>
                  <a:pt x="57150" y="57150"/>
                </a:lnTo>
                <a:lnTo>
                  <a:pt x="8698229" y="57150"/>
                </a:lnTo>
                <a:lnTo>
                  <a:pt x="8698229" y="45720"/>
                </a:lnTo>
                <a:close/>
              </a:path>
              <a:path w="8743950" h="361950">
                <a:moveTo>
                  <a:pt x="8698229" y="57150"/>
                </a:moveTo>
                <a:lnTo>
                  <a:pt x="8686799" y="57150"/>
                </a:lnTo>
                <a:lnTo>
                  <a:pt x="8686799" y="304800"/>
                </a:lnTo>
                <a:lnTo>
                  <a:pt x="8698229" y="304800"/>
                </a:lnTo>
                <a:lnTo>
                  <a:pt x="8698229" y="5715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3821889" y="69595"/>
            <a:ext cx="667829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spc="-5" dirty="0">
                <a:latin typeface="Corbel"/>
                <a:cs typeface="Corbel"/>
              </a:rPr>
              <a:t>Zitnik</a:t>
            </a:r>
            <a:r>
              <a:rPr sz="1200" spc="5" dirty="0">
                <a:latin typeface="Corbel"/>
                <a:cs typeface="Corbel"/>
              </a:rPr>
              <a:t> </a:t>
            </a:r>
            <a:r>
              <a:rPr sz="1200" dirty="0">
                <a:latin typeface="Corbel"/>
                <a:cs typeface="Corbel"/>
              </a:rPr>
              <a:t>et </a:t>
            </a:r>
            <a:r>
              <a:rPr sz="1200" spc="-5" dirty="0">
                <a:latin typeface="Corbel"/>
                <a:cs typeface="Corbel"/>
              </a:rPr>
              <a:t>al.,</a:t>
            </a:r>
            <a:r>
              <a:rPr sz="1200" dirty="0">
                <a:latin typeface="Corbel"/>
                <a:cs typeface="Corbel"/>
              </a:rPr>
              <a:t> </a:t>
            </a:r>
            <a:r>
              <a:rPr sz="1200" u="sng" spc="-5" dirty="0">
                <a:uFill>
                  <a:solidFill>
                    <a:srgbClr val="168BBA"/>
                  </a:solidFill>
                </a:uFill>
                <a:latin typeface="Corbel"/>
                <a:cs typeface="Corbel"/>
              </a:rPr>
              <a:t>Modeling</a:t>
            </a:r>
            <a:r>
              <a:rPr sz="1200" u="sng" spc="5" dirty="0">
                <a:uFill>
                  <a:solidFill>
                    <a:srgbClr val="168BBA"/>
                  </a:solidFill>
                </a:uFill>
                <a:latin typeface="Corbel"/>
                <a:cs typeface="Corbel"/>
              </a:rPr>
              <a:t> </a:t>
            </a:r>
            <a:r>
              <a:rPr sz="1200" u="sng" spc="-10" dirty="0">
                <a:uFill>
                  <a:solidFill>
                    <a:srgbClr val="168BBA"/>
                  </a:solidFill>
                </a:uFill>
                <a:latin typeface="Corbel"/>
                <a:cs typeface="Corbel"/>
              </a:rPr>
              <a:t>Polypharmacy</a:t>
            </a:r>
            <a:r>
              <a:rPr sz="1200" u="sng" spc="-25" dirty="0">
                <a:uFill>
                  <a:solidFill>
                    <a:srgbClr val="168BBA"/>
                  </a:solidFill>
                </a:uFill>
                <a:latin typeface="Corbel"/>
                <a:cs typeface="Corbel"/>
              </a:rPr>
              <a:t> </a:t>
            </a:r>
            <a:r>
              <a:rPr sz="1200" u="sng" spc="-5" dirty="0">
                <a:uFill>
                  <a:solidFill>
                    <a:srgbClr val="168BBA"/>
                  </a:solidFill>
                </a:uFill>
                <a:latin typeface="Corbel"/>
                <a:cs typeface="Corbel"/>
              </a:rPr>
              <a:t>Side</a:t>
            </a:r>
            <a:r>
              <a:rPr sz="1200" u="sng" spc="10" dirty="0">
                <a:uFill>
                  <a:solidFill>
                    <a:srgbClr val="168BBA"/>
                  </a:solidFill>
                </a:uFill>
                <a:latin typeface="Corbel"/>
                <a:cs typeface="Corbel"/>
              </a:rPr>
              <a:t> </a:t>
            </a:r>
            <a:r>
              <a:rPr sz="1200" u="sng" dirty="0">
                <a:uFill>
                  <a:solidFill>
                    <a:srgbClr val="168BBA"/>
                  </a:solidFill>
                </a:uFill>
                <a:latin typeface="Corbel"/>
                <a:cs typeface="Corbel"/>
              </a:rPr>
              <a:t>Effects</a:t>
            </a:r>
            <a:r>
              <a:rPr sz="1200" u="sng" spc="5" dirty="0">
                <a:uFill>
                  <a:solidFill>
                    <a:srgbClr val="168BBA"/>
                  </a:solidFill>
                </a:uFill>
                <a:latin typeface="Corbel"/>
                <a:cs typeface="Corbel"/>
              </a:rPr>
              <a:t> </a:t>
            </a:r>
            <a:r>
              <a:rPr sz="1200" u="sng" spc="-5" dirty="0">
                <a:uFill>
                  <a:solidFill>
                    <a:srgbClr val="168BBA"/>
                  </a:solidFill>
                </a:uFill>
                <a:latin typeface="Corbel"/>
                <a:cs typeface="Corbel"/>
              </a:rPr>
              <a:t>with</a:t>
            </a:r>
            <a:r>
              <a:rPr sz="1200" u="sng" spc="-50" dirty="0">
                <a:uFill>
                  <a:solidFill>
                    <a:srgbClr val="168BBA"/>
                  </a:solidFill>
                </a:uFill>
                <a:latin typeface="Corbel"/>
                <a:cs typeface="Corbel"/>
              </a:rPr>
              <a:t> </a:t>
            </a:r>
            <a:r>
              <a:rPr sz="1200" u="sng" spc="-5" dirty="0">
                <a:uFill>
                  <a:solidFill>
                    <a:srgbClr val="168BBA"/>
                  </a:solidFill>
                </a:uFill>
                <a:latin typeface="Corbel"/>
                <a:cs typeface="Corbel"/>
              </a:rPr>
              <a:t>Graph</a:t>
            </a:r>
            <a:r>
              <a:rPr sz="1200" u="sng" spc="-45" dirty="0">
                <a:uFill>
                  <a:solidFill>
                    <a:srgbClr val="168BBA"/>
                  </a:solidFill>
                </a:uFill>
                <a:latin typeface="Corbel"/>
                <a:cs typeface="Corbel"/>
              </a:rPr>
              <a:t> </a:t>
            </a:r>
            <a:r>
              <a:rPr sz="1200" u="sng" spc="-5" dirty="0">
                <a:uFill>
                  <a:solidFill>
                    <a:srgbClr val="168BBA"/>
                  </a:solidFill>
                </a:uFill>
                <a:latin typeface="Corbel"/>
                <a:cs typeface="Corbel"/>
              </a:rPr>
              <a:t>Convolutional Networks</a:t>
            </a:r>
            <a:r>
              <a:rPr sz="1200" spc="-5" dirty="0">
                <a:latin typeface="Corbel"/>
                <a:cs typeface="Corbel"/>
              </a:rPr>
              <a:t>,</a:t>
            </a:r>
            <a:r>
              <a:rPr sz="1200" dirty="0">
                <a:latin typeface="Corbel"/>
                <a:cs typeface="Corbel"/>
              </a:rPr>
              <a:t> </a:t>
            </a:r>
            <a:r>
              <a:rPr sz="1200" spc="-5" dirty="0">
                <a:latin typeface="Corbel"/>
                <a:cs typeface="Corbel"/>
              </a:rPr>
              <a:t>Bioinformatics</a:t>
            </a:r>
            <a:r>
              <a:rPr sz="1200" spc="10" dirty="0">
                <a:latin typeface="Corbel"/>
                <a:cs typeface="Corbel"/>
              </a:rPr>
              <a:t> </a:t>
            </a:r>
            <a:r>
              <a:rPr sz="1200" spc="-10" dirty="0">
                <a:latin typeface="Corbel"/>
                <a:cs typeface="Corbel"/>
              </a:rPr>
              <a:t>2018</a:t>
            </a:r>
            <a:endParaRPr sz="1200">
              <a:latin typeface="Corbel"/>
              <a:cs typeface="Corbe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id="{624BCF04-ECF8-40CF-B470-E1EF703D702B}"/>
              </a:ext>
            </a:extLst>
          </p:cNvPr>
          <p:cNvSpPr txBox="1"/>
          <p:nvPr/>
        </p:nvSpPr>
        <p:spPr>
          <a:xfrm>
            <a:off x="2332977" y="3136612"/>
            <a:ext cx="752604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AU" sz="3200" b="1" dirty="0"/>
              <a:t>Subgraph-level Edge-level ML Tasks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109216" y="341375"/>
            <a:ext cx="7315200" cy="557784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2142108" y="1348740"/>
            <a:ext cx="54483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2740" indent="-320040">
              <a:spcBef>
                <a:spcPts val="100"/>
              </a:spcBef>
              <a:buClr>
                <a:srgbClr val="F0AD00"/>
              </a:buClr>
              <a:buSzPct val="81250"/>
              <a:buFont typeface="Wingdings 2"/>
              <a:buChar char=""/>
              <a:tabLst>
                <a:tab pos="332105" algn="l"/>
                <a:tab pos="332740" algn="l"/>
              </a:tabLst>
            </a:pPr>
            <a:r>
              <a:rPr sz="3200" dirty="0">
                <a:latin typeface="Corbel"/>
                <a:cs typeface="Corbel"/>
              </a:rPr>
              <a:t>a</a:t>
            </a:r>
            <a:endParaRPr sz="3200">
              <a:latin typeface="Corbel"/>
              <a:cs typeface="Corbel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6DD1DEB-6306-4CD5-B6A8-8ACABFEF72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4903" y="1095771"/>
            <a:ext cx="10049892" cy="5530669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109216" y="347471"/>
            <a:ext cx="6169152" cy="551688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2142108" y="1348740"/>
            <a:ext cx="7650480" cy="99504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2740" indent="-320040">
              <a:lnSpc>
                <a:spcPts val="3815"/>
              </a:lnSpc>
              <a:spcBef>
                <a:spcPts val="100"/>
              </a:spcBef>
              <a:buClr>
                <a:srgbClr val="F0AD00"/>
              </a:buClr>
              <a:buSzPct val="81250"/>
              <a:buFont typeface="Wingdings 2"/>
              <a:buChar char=""/>
              <a:tabLst>
                <a:tab pos="332105" algn="l"/>
                <a:tab pos="332740" algn="l"/>
              </a:tabLst>
            </a:pPr>
            <a:r>
              <a:rPr sz="3200" b="1" spc="-5" dirty="0">
                <a:solidFill>
                  <a:srgbClr val="C00000"/>
                </a:solidFill>
                <a:latin typeface="Calibri"/>
                <a:cs typeface="Calibri"/>
              </a:rPr>
              <a:t>Nodes: </a:t>
            </a:r>
            <a:r>
              <a:rPr sz="3200" spc="-20" dirty="0">
                <a:latin typeface="Calibri"/>
                <a:cs typeface="Calibri"/>
              </a:rPr>
              <a:t>Road</a:t>
            </a:r>
            <a:r>
              <a:rPr sz="3200" spc="-5" dirty="0">
                <a:latin typeface="Calibri"/>
                <a:cs typeface="Calibri"/>
              </a:rPr>
              <a:t> segments</a:t>
            </a:r>
            <a:endParaRPr sz="3200">
              <a:latin typeface="Calibri"/>
              <a:cs typeface="Calibri"/>
            </a:endParaRPr>
          </a:p>
          <a:p>
            <a:pPr marL="332740" indent="-320040">
              <a:lnSpc>
                <a:spcPts val="3815"/>
              </a:lnSpc>
              <a:buClr>
                <a:srgbClr val="F0AD00"/>
              </a:buClr>
              <a:buSzPct val="81250"/>
              <a:buFont typeface="Wingdings 2"/>
              <a:buChar char=""/>
              <a:tabLst>
                <a:tab pos="332105" algn="l"/>
                <a:tab pos="332740" algn="l"/>
              </a:tabLst>
            </a:pPr>
            <a:r>
              <a:rPr sz="3200" b="1" spc="-20" dirty="0">
                <a:solidFill>
                  <a:srgbClr val="C00000"/>
                </a:solidFill>
                <a:latin typeface="Calibri"/>
                <a:cs typeface="Calibri"/>
              </a:rPr>
              <a:t>Edges:</a:t>
            </a:r>
            <a:r>
              <a:rPr sz="3200" b="1" spc="-1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Connectivity</a:t>
            </a:r>
            <a:r>
              <a:rPr sz="3200" spc="-1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between</a:t>
            </a:r>
            <a:r>
              <a:rPr sz="3200" spc="-15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road</a:t>
            </a:r>
            <a:r>
              <a:rPr sz="3200" spc="-1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segments</a:t>
            </a:r>
            <a:endParaRPr sz="32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804756" y="3084089"/>
            <a:ext cx="6365208" cy="3250951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7393940" y="5507736"/>
            <a:ext cx="1418590" cy="182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100" spc="-5" dirty="0">
                <a:solidFill>
                  <a:srgbClr val="A6A6A6"/>
                </a:solidFill>
                <a:latin typeface="Corbel"/>
                <a:cs typeface="Corbel"/>
              </a:rPr>
              <a:t>Image</a:t>
            </a:r>
            <a:r>
              <a:rPr sz="1100" spc="-15" dirty="0">
                <a:solidFill>
                  <a:srgbClr val="A6A6A6"/>
                </a:solidFill>
                <a:latin typeface="Corbel"/>
                <a:cs typeface="Corbel"/>
              </a:rPr>
              <a:t> </a:t>
            </a:r>
            <a:r>
              <a:rPr sz="1100" spc="-5" dirty="0">
                <a:solidFill>
                  <a:srgbClr val="A6A6A6"/>
                </a:solidFill>
                <a:latin typeface="Corbel"/>
                <a:cs typeface="Corbel"/>
              </a:rPr>
              <a:t>credit:</a:t>
            </a:r>
            <a:r>
              <a:rPr sz="1100" spc="-15" dirty="0">
                <a:solidFill>
                  <a:srgbClr val="A6A6A6"/>
                </a:solidFill>
                <a:latin typeface="Corbel"/>
                <a:cs typeface="Corbel"/>
              </a:rPr>
              <a:t> </a:t>
            </a:r>
            <a:r>
              <a:rPr sz="1100" u="sng" spc="-5" dirty="0">
                <a:solidFill>
                  <a:srgbClr val="168BBA"/>
                </a:solidFill>
                <a:uFill>
                  <a:solidFill>
                    <a:srgbClr val="168BBA"/>
                  </a:solidFill>
                </a:uFill>
                <a:latin typeface="Corbel"/>
                <a:cs typeface="Corbel"/>
              </a:rPr>
              <a:t>DeepMind</a:t>
            </a:r>
            <a:endParaRPr sz="1100">
              <a:latin typeface="Corbel"/>
              <a:cs typeface="Corbe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981124" y="2127878"/>
            <a:ext cx="8191681" cy="438149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072640" y="341376"/>
            <a:ext cx="6318504" cy="432815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 idx="4294967295"/>
          </p:nvPr>
        </p:nvSpPr>
        <p:spPr>
          <a:xfrm>
            <a:off x="999744" y="1194653"/>
            <a:ext cx="7391400" cy="512762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spc="-10" dirty="0">
                <a:solidFill>
                  <a:srgbClr val="000000"/>
                </a:solidFill>
              </a:rPr>
              <a:t>Predict</a:t>
            </a:r>
            <a:r>
              <a:rPr sz="3200" b="1" spc="-15" dirty="0">
                <a:solidFill>
                  <a:srgbClr val="000000"/>
                </a:solidFill>
              </a:rPr>
              <a:t> </a:t>
            </a:r>
            <a:r>
              <a:rPr sz="3200" b="1" spc="-5" dirty="0">
                <a:solidFill>
                  <a:srgbClr val="000000"/>
                </a:solidFill>
              </a:rPr>
              <a:t>via</a:t>
            </a:r>
            <a:r>
              <a:rPr sz="3200" b="1" spc="-20" dirty="0">
                <a:solidFill>
                  <a:srgbClr val="000000"/>
                </a:solidFill>
              </a:rPr>
              <a:t> Graph</a:t>
            </a:r>
            <a:r>
              <a:rPr sz="3200" b="1" spc="-15" dirty="0">
                <a:solidFill>
                  <a:srgbClr val="000000"/>
                </a:solidFill>
              </a:rPr>
              <a:t> Neural </a:t>
            </a:r>
            <a:r>
              <a:rPr sz="3200" b="1" spc="-10" dirty="0">
                <a:solidFill>
                  <a:srgbClr val="000000"/>
                </a:solidFill>
              </a:rPr>
              <a:t>Networks</a:t>
            </a:r>
            <a:endParaRPr sz="3200" dirty="0"/>
          </a:p>
        </p:txBody>
      </p:sp>
      <p:sp>
        <p:nvSpPr>
          <p:cNvPr id="5" name="object 5"/>
          <p:cNvSpPr txBox="1"/>
          <p:nvPr/>
        </p:nvSpPr>
        <p:spPr>
          <a:xfrm>
            <a:off x="2142109" y="4268723"/>
            <a:ext cx="385254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2740" indent="-320040">
              <a:spcBef>
                <a:spcPts val="100"/>
              </a:spcBef>
              <a:buClr>
                <a:srgbClr val="F0AD00"/>
              </a:buClr>
              <a:buSzPct val="81250"/>
              <a:buFont typeface="Wingdings 2"/>
              <a:buChar char=""/>
              <a:tabLst>
                <a:tab pos="332105" algn="l"/>
                <a:tab pos="332740" algn="l"/>
              </a:tabLst>
            </a:pPr>
            <a:r>
              <a:rPr sz="3200" spc="-5" dirty="0">
                <a:latin typeface="Calibri"/>
                <a:cs typeface="Calibri"/>
              </a:rPr>
              <a:t>Used</a:t>
            </a:r>
            <a:r>
              <a:rPr sz="3200" spc="-2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in</a:t>
            </a:r>
            <a:r>
              <a:rPr sz="3200" spc="-1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Google</a:t>
            </a:r>
            <a:r>
              <a:rPr sz="3200" spc="-3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Maps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800640" y="6284977"/>
            <a:ext cx="1418590" cy="182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100" spc="-5" dirty="0">
                <a:solidFill>
                  <a:srgbClr val="A6A6A6"/>
                </a:solidFill>
                <a:latin typeface="Corbel"/>
                <a:cs typeface="Corbel"/>
              </a:rPr>
              <a:t>Image</a:t>
            </a:r>
            <a:r>
              <a:rPr sz="1100" spc="-15" dirty="0">
                <a:solidFill>
                  <a:srgbClr val="A6A6A6"/>
                </a:solidFill>
                <a:latin typeface="Corbel"/>
                <a:cs typeface="Corbel"/>
              </a:rPr>
              <a:t> </a:t>
            </a:r>
            <a:r>
              <a:rPr sz="1100" spc="-5" dirty="0">
                <a:solidFill>
                  <a:srgbClr val="A6A6A6"/>
                </a:solidFill>
                <a:latin typeface="Corbel"/>
                <a:cs typeface="Corbel"/>
              </a:rPr>
              <a:t>credit:</a:t>
            </a:r>
            <a:r>
              <a:rPr sz="1100" spc="-15" dirty="0">
                <a:solidFill>
                  <a:srgbClr val="A6A6A6"/>
                </a:solidFill>
                <a:latin typeface="Corbel"/>
                <a:cs typeface="Corbel"/>
              </a:rPr>
              <a:t> </a:t>
            </a:r>
            <a:r>
              <a:rPr sz="1100" u="sng" spc="-5" dirty="0">
                <a:solidFill>
                  <a:srgbClr val="168BBA"/>
                </a:solidFill>
                <a:uFill>
                  <a:solidFill>
                    <a:srgbClr val="168BBA"/>
                  </a:solidFill>
                </a:uFill>
                <a:latin typeface="Corbel"/>
                <a:cs typeface="Corbel"/>
              </a:rPr>
              <a:t>DeepMind</a:t>
            </a:r>
            <a:endParaRPr sz="1100">
              <a:latin typeface="Corbel"/>
              <a:cs typeface="Corbe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831340" y="1994527"/>
            <a:ext cx="5560060" cy="1511300"/>
          </a:xfrm>
          <a:custGeom>
            <a:avLst/>
            <a:gdLst/>
            <a:ahLst/>
            <a:cxnLst/>
            <a:rect l="l" t="t" r="r" b="b"/>
            <a:pathLst>
              <a:path w="5560060" h="1511300">
                <a:moveTo>
                  <a:pt x="0" y="0"/>
                </a:moveTo>
                <a:lnTo>
                  <a:pt x="5560060" y="0"/>
                </a:lnTo>
                <a:lnTo>
                  <a:pt x="5560060" y="1510674"/>
                </a:lnTo>
                <a:lnTo>
                  <a:pt x="0" y="1510674"/>
                </a:lnTo>
                <a:lnTo>
                  <a:pt x="0" y="0"/>
                </a:lnTo>
                <a:close/>
              </a:path>
            </a:pathLst>
          </a:custGeom>
          <a:ln w="48000">
            <a:solidFill>
              <a:srgbClr val="F0AD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" name="音频 7">
            <a:hlinkClick r:id="" action="ppaction://media"/>
            <a:extLst>
              <a:ext uri="{FF2B5EF4-FFF2-40B4-BE49-F238E27FC236}">
                <a16:creationId xmlns:a16="http://schemas.microsoft.com/office/drawing/2014/main" id="{79F39841-FB0E-4A25-BFBA-62906494656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615"/>
    </mc:Choice>
    <mc:Fallback xmlns="">
      <p:transition spd="slow" advTm="216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id="{C8EA9879-633B-4D03-8CCD-E229FB4C7F88}"/>
              </a:ext>
            </a:extLst>
          </p:cNvPr>
          <p:cNvSpPr txBox="1"/>
          <p:nvPr/>
        </p:nvSpPr>
        <p:spPr>
          <a:xfrm>
            <a:off x="3047260" y="3246553"/>
            <a:ext cx="609452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4400" b="1" dirty="0"/>
              <a:t>Graph-level ML Tasks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27"/>
    </mc:Choice>
    <mc:Fallback xmlns="">
      <p:transition spd="slow" advTm="4027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093976" y="347471"/>
            <a:ext cx="6696456" cy="551688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2249546" y="3294379"/>
            <a:ext cx="7429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b="1" spc="-30" dirty="0">
                <a:latin typeface="Calibri"/>
                <a:cs typeface="Calibri"/>
              </a:rPr>
              <a:t>K</a:t>
            </a:r>
            <a:r>
              <a:rPr sz="2400" b="1" dirty="0">
                <a:latin typeface="Calibri"/>
                <a:cs typeface="Calibri"/>
              </a:rPr>
              <a:t>n</a:t>
            </a:r>
            <a:r>
              <a:rPr sz="2400" b="1" spc="-10" dirty="0">
                <a:latin typeface="Calibri"/>
                <a:cs typeface="Calibri"/>
              </a:rPr>
              <a:t>o</a:t>
            </a:r>
            <a:r>
              <a:rPr sz="2400" b="1" dirty="0">
                <a:latin typeface="Calibri"/>
                <a:cs typeface="Calibri"/>
              </a:rPr>
              <a:t>w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790461" y="1675474"/>
            <a:ext cx="3046785" cy="1193637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2310687" y="3115056"/>
            <a:ext cx="670560" cy="182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100" spc="-5" dirty="0">
                <a:solidFill>
                  <a:srgbClr val="A6A6A6"/>
                </a:solidFill>
                <a:latin typeface="Corbel"/>
                <a:cs typeface="Corbel"/>
              </a:rPr>
              <a:t>Image</a:t>
            </a:r>
            <a:r>
              <a:rPr sz="1100" spc="-40" dirty="0">
                <a:solidFill>
                  <a:srgbClr val="A6A6A6"/>
                </a:solidFill>
                <a:latin typeface="Corbel"/>
                <a:cs typeface="Corbel"/>
              </a:rPr>
              <a:t> </a:t>
            </a:r>
            <a:r>
              <a:rPr sz="1100" spc="-5" dirty="0">
                <a:solidFill>
                  <a:srgbClr val="A6A6A6"/>
                </a:solidFill>
                <a:latin typeface="Corbel"/>
                <a:cs typeface="Corbel"/>
              </a:rPr>
              <a:t>cred</a:t>
            </a:r>
            <a:endParaRPr sz="1100">
              <a:latin typeface="Corbel"/>
              <a:cs typeface="Corbe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2178350" y="3828484"/>
            <a:ext cx="8375015" cy="1887855"/>
            <a:chOff x="654349" y="3828483"/>
            <a:chExt cx="8375015" cy="1887855"/>
          </a:xfrm>
        </p:grpSpPr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612507" y="4215965"/>
              <a:ext cx="2416628" cy="1500345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54349" y="3828483"/>
              <a:ext cx="2264470" cy="1884761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8803497" y="6025388"/>
            <a:ext cx="13379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b="1" spc="-5" dirty="0">
                <a:latin typeface="Calibri"/>
                <a:cs typeface="Calibri"/>
              </a:rPr>
              <a:t>3D</a:t>
            </a:r>
            <a:r>
              <a:rPr sz="2400" b="1" spc="-70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Shapes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740765" y="5748529"/>
            <a:ext cx="1391285" cy="182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100" spc="-5" dirty="0">
                <a:solidFill>
                  <a:srgbClr val="A6A6A6"/>
                </a:solidFill>
                <a:latin typeface="Corbel"/>
                <a:cs typeface="Corbel"/>
              </a:rPr>
              <a:t>Image</a:t>
            </a:r>
            <a:r>
              <a:rPr sz="1100" spc="-10" dirty="0">
                <a:solidFill>
                  <a:srgbClr val="A6A6A6"/>
                </a:solidFill>
                <a:latin typeface="Corbel"/>
                <a:cs typeface="Corbel"/>
              </a:rPr>
              <a:t> </a:t>
            </a:r>
            <a:r>
              <a:rPr sz="1100" spc="-5" dirty="0">
                <a:solidFill>
                  <a:srgbClr val="A6A6A6"/>
                </a:solidFill>
                <a:latin typeface="Corbel"/>
                <a:cs typeface="Corbel"/>
              </a:rPr>
              <a:t>credit:</a:t>
            </a:r>
            <a:r>
              <a:rPr sz="1100" spc="-10" dirty="0">
                <a:solidFill>
                  <a:srgbClr val="A6A6A6"/>
                </a:solidFill>
                <a:latin typeface="Corbel"/>
                <a:cs typeface="Corbel"/>
              </a:rPr>
              <a:t> </a:t>
            </a:r>
            <a:r>
              <a:rPr sz="1100" u="sng" spc="-5" dirty="0">
                <a:solidFill>
                  <a:srgbClr val="A6A6A6"/>
                </a:solidFill>
                <a:uFill>
                  <a:solidFill>
                    <a:srgbClr val="A6A6A6"/>
                  </a:solidFill>
                </a:uFill>
                <a:latin typeface="Corbel"/>
                <a:cs typeface="Corbel"/>
              </a:rPr>
              <a:t>Wikipedia</a:t>
            </a:r>
            <a:endParaRPr sz="1100">
              <a:latin typeface="Corbel"/>
              <a:cs typeface="Corbe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310688" y="5712439"/>
            <a:ext cx="1670685" cy="673735"/>
          </a:xfrm>
          <a:prstGeom prst="rect">
            <a:avLst/>
          </a:prstGeom>
        </p:spPr>
        <p:txBody>
          <a:bodyPr vert="horz" wrap="square" lIns="0" tIns="48894" rIns="0" bIns="0" rtlCol="0">
            <a:spAutoFit/>
          </a:bodyPr>
          <a:lstStyle/>
          <a:p>
            <a:pPr marL="12700">
              <a:spcBef>
                <a:spcPts val="384"/>
              </a:spcBef>
            </a:pPr>
            <a:r>
              <a:rPr sz="1100" spc="-5" dirty="0">
                <a:solidFill>
                  <a:srgbClr val="A6A6A6"/>
                </a:solidFill>
                <a:latin typeface="Corbel"/>
                <a:cs typeface="Corbel"/>
              </a:rPr>
              <a:t>Image</a:t>
            </a:r>
            <a:r>
              <a:rPr sz="1100" dirty="0">
                <a:solidFill>
                  <a:srgbClr val="A6A6A6"/>
                </a:solidFill>
                <a:latin typeface="Corbel"/>
                <a:cs typeface="Corbel"/>
              </a:rPr>
              <a:t> </a:t>
            </a:r>
            <a:r>
              <a:rPr sz="1100" spc="-5" dirty="0">
                <a:solidFill>
                  <a:srgbClr val="A6A6A6"/>
                </a:solidFill>
                <a:latin typeface="Corbel"/>
                <a:cs typeface="Corbel"/>
              </a:rPr>
              <a:t>credit: </a:t>
            </a:r>
            <a:r>
              <a:rPr sz="1100" u="sng" spc="-5" dirty="0">
                <a:solidFill>
                  <a:srgbClr val="A6A6A6"/>
                </a:solidFill>
                <a:uFill>
                  <a:solidFill>
                    <a:srgbClr val="A6A6A6"/>
                  </a:solidFill>
                </a:uFill>
                <a:latin typeface="Corbel"/>
                <a:cs typeface="Corbel"/>
              </a:rPr>
              <a:t>ResearchGate</a:t>
            </a:r>
            <a:endParaRPr sz="1100">
              <a:latin typeface="Corbel"/>
              <a:cs typeface="Corbel"/>
            </a:endParaRPr>
          </a:p>
          <a:p>
            <a:pPr marL="52069">
              <a:spcBef>
                <a:spcPts val="620"/>
              </a:spcBef>
            </a:pPr>
            <a:r>
              <a:rPr sz="2400" b="1" spc="-5" dirty="0">
                <a:latin typeface="Calibri"/>
                <a:cs typeface="Calibri"/>
              </a:rPr>
              <a:t>Code</a:t>
            </a:r>
            <a:r>
              <a:rPr sz="2400" b="1" spc="-65" dirty="0">
                <a:latin typeface="Calibri"/>
                <a:cs typeface="Calibri"/>
              </a:rPr>
              <a:t> </a:t>
            </a:r>
            <a:r>
              <a:rPr sz="2400" b="1" spc="-15" dirty="0">
                <a:latin typeface="Calibri"/>
                <a:cs typeface="Calibri"/>
              </a:rPr>
              <a:t>Graphs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4728322" y="1335464"/>
            <a:ext cx="5329555" cy="3876040"/>
            <a:chOff x="3204321" y="1335464"/>
            <a:chExt cx="5329555" cy="3876040"/>
          </a:xfrm>
        </p:grpSpPr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204321" y="4112784"/>
              <a:ext cx="3133415" cy="109861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029168" y="1335464"/>
              <a:ext cx="1504481" cy="1597022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5625781" y="6025388"/>
            <a:ext cx="13246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b="1" spc="-5" dirty="0">
                <a:latin typeface="Calibri"/>
                <a:cs typeface="Calibri"/>
              </a:rPr>
              <a:t>Molecules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621445" y="5748529"/>
            <a:ext cx="1137920" cy="182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100" spc="-5" dirty="0">
                <a:solidFill>
                  <a:srgbClr val="A6A6A6"/>
                </a:solidFill>
                <a:latin typeface="Corbel"/>
                <a:cs typeface="Corbel"/>
              </a:rPr>
              <a:t>Image</a:t>
            </a:r>
            <a:r>
              <a:rPr sz="1100" spc="-20" dirty="0">
                <a:solidFill>
                  <a:srgbClr val="A6A6A6"/>
                </a:solidFill>
                <a:latin typeface="Corbel"/>
                <a:cs typeface="Corbel"/>
              </a:rPr>
              <a:t> </a:t>
            </a:r>
            <a:r>
              <a:rPr sz="1100" spc="-5" dirty="0">
                <a:solidFill>
                  <a:srgbClr val="A6A6A6"/>
                </a:solidFill>
                <a:latin typeface="Corbel"/>
                <a:cs typeface="Corbel"/>
              </a:rPr>
              <a:t>credit:</a:t>
            </a:r>
            <a:r>
              <a:rPr sz="1100" spc="-20" dirty="0">
                <a:solidFill>
                  <a:srgbClr val="A6A6A6"/>
                </a:solidFill>
                <a:latin typeface="Corbel"/>
                <a:cs typeface="Corbel"/>
              </a:rPr>
              <a:t> </a:t>
            </a:r>
            <a:r>
              <a:rPr sz="1100" u="sng" spc="-5" dirty="0">
                <a:solidFill>
                  <a:srgbClr val="A6A6A6"/>
                </a:solidFill>
                <a:uFill>
                  <a:solidFill>
                    <a:srgbClr val="A6A6A6"/>
                  </a:solidFill>
                </a:uFill>
                <a:latin typeface="Corbel"/>
                <a:cs typeface="Corbel"/>
              </a:rPr>
              <a:t>MDPI</a:t>
            </a:r>
            <a:endParaRPr sz="1100">
              <a:latin typeface="Corbel"/>
              <a:cs typeface="Corbe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9389592" y="3358388"/>
            <a:ext cx="9194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b="1" spc="-10" dirty="0">
                <a:latin typeface="Calibri"/>
                <a:cs typeface="Calibri"/>
              </a:rPr>
              <a:t>G</a:t>
            </a:r>
            <a:r>
              <a:rPr sz="2400" b="1" spc="-60" dirty="0">
                <a:latin typeface="Calibri"/>
                <a:cs typeface="Calibri"/>
              </a:rPr>
              <a:t>r</a:t>
            </a:r>
            <a:r>
              <a:rPr sz="2400" b="1" dirty="0">
                <a:latin typeface="Calibri"/>
                <a:cs typeface="Calibri"/>
              </a:rPr>
              <a:t>a</a:t>
            </a:r>
            <a:r>
              <a:rPr sz="2400" b="1" spc="-5" dirty="0">
                <a:latin typeface="Calibri"/>
                <a:cs typeface="Calibri"/>
              </a:rPr>
              <a:t>ph</a:t>
            </a:r>
            <a:r>
              <a:rPr sz="2400" b="1" dirty="0">
                <a:latin typeface="Calibri"/>
                <a:cs typeface="Calibri"/>
              </a:rPr>
              <a:t>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9388217" y="3115056"/>
            <a:ext cx="739775" cy="182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100" spc="-5" dirty="0">
                <a:solidFill>
                  <a:srgbClr val="A6A6A6"/>
                </a:solidFill>
                <a:latin typeface="Corbel"/>
                <a:cs typeface="Corbel"/>
              </a:rPr>
              <a:t>ath.hws.edu</a:t>
            </a:r>
            <a:endParaRPr sz="1100">
              <a:latin typeface="Corbel"/>
              <a:cs typeface="Corbe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967825" y="3163567"/>
            <a:ext cx="6433185" cy="594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040"/>
              </a:lnSpc>
              <a:tabLst>
                <a:tab pos="2778760" algn="l"/>
                <a:tab pos="5526405" algn="l"/>
              </a:tabLst>
            </a:pPr>
            <a:r>
              <a:rPr sz="1100" spc="-5" dirty="0">
                <a:solidFill>
                  <a:srgbClr val="A6A6A6"/>
                </a:solidFill>
                <a:latin typeface="Corbel"/>
                <a:cs typeface="Corbel"/>
              </a:rPr>
              <a:t>it:</a:t>
            </a:r>
            <a:r>
              <a:rPr sz="1100" spc="10" dirty="0">
                <a:solidFill>
                  <a:srgbClr val="A6A6A6"/>
                </a:solidFill>
                <a:latin typeface="Corbel"/>
                <a:cs typeface="Corbel"/>
              </a:rPr>
              <a:t> </a:t>
            </a:r>
            <a:r>
              <a:rPr sz="1100" spc="-10" dirty="0">
                <a:solidFill>
                  <a:srgbClr val="A6A6A6"/>
                </a:solidFill>
                <a:latin typeface="Corbel"/>
                <a:cs typeface="Corbel"/>
              </a:rPr>
              <a:t>Maximilian</a:t>
            </a:r>
            <a:r>
              <a:rPr sz="1100" spc="5" dirty="0">
                <a:solidFill>
                  <a:srgbClr val="A6A6A6"/>
                </a:solidFill>
                <a:latin typeface="Corbel"/>
                <a:cs typeface="Corbel"/>
              </a:rPr>
              <a:t> </a:t>
            </a:r>
            <a:r>
              <a:rPr sz="1100" spc="-5" dirty="0">
                <a:solidFill>
                  <a:srgbClr val="A6A6A6"/>
                </a:solidFill>
                <a:latin typeface="Corbel"/>
                <a:cs typeface="Corbel"/>
              </a:rPr>
              <a:t>Nickel</a:t>
            </a:r>
            <a:r>
              <a:rPr sz="1100" spc="5" dirty="0">
                <a:solidFill>
                  <a:srgbClr val="A6A6A6"/>
                </a:solidFill>
                <a:latin typeface="Corbel"/>
                <a:cs typeface="Corbel"/>
              </a:rPr>
              <a:t> </a:t>
            </a:r>
            <a:r>
              <a:rPr sz="1100" dirty="0">
                <a:solidFill>
                  <a:srgbClr val="A6A6A6"/>
                </a:solidFill>
                <a:latin typeface="Corbel"/>
                <a:cs typeface="Corbel"/>
              </a:rPr>
              <a:t>et</a:t>
            </a:r>
            <a:r>
              <a:rPr sz="1100" spc="15" dirty="0">
                <a:solidFill>
                  <a:srgbClr val="A6A6A6"/>
                </a:solidFill>
                <a:latin typeface="Corbel"/>
                <a:cs typeface="Corbel"/>
              </a:rPr>
              <a:t> </a:t>
            </a:r>
            <a:r>
              <a:rPr sz="1100" spc="-5" dirty="0">
                <a:solidFill>
                  <a:srgbClr val="A6A6A6"/>
                </a:solidFill>
                <a:latin typeface="Corbel"/>
                <a:cs typeface="Corbel"/>
              </a:rPr>
              <a:t>al	Image</a:t>
            </a:r>
            <a:r>
              <a:rPr sz="1100" spc="25" dirty="0">
                <a:solidFill>
                  <a:srgbClr val="A6A6A6"/>
                </a:solidFill>
                <a:latin typeface="Corbel"/>
                <a:cs typeface="Corbel"/>
              </a:rPr>
              <a:t> </a:t>
            </a:r>
            <a:r>
              <a:rPr sz="1100" spc="-5" dirty="0">
                <a:solidFill>
                  <a:srgbClr val="A6A6A6"/>
                </a:solidFill>
                <a:latin typeface="Corbel"/>
                <a:cs typeface="Corbel"/>
              </a:rPr>
              <a:t>credit:</a:t>
            </a:r>
            <a:r>
              <a:rPr sz="1100" spc="20" dirty="0">
                <a:solidFill>
                  <a:srgbClr val="A6A6A6"/>
                </a:solidFill>
                <a:latin typeface="Corbel"/>
                <a:cs typeface="Corbel"/>
              </a:rPr>
              <a:t> </a:t>
            </a:r>
            <a:r>
              <a:rPr sz="1100" spc="-5" dirty="0">
                <a:solidFill>
                  <a:srgbClr val="A6A6A6"/>
                </a:solidFill>
                <a:latin typeface="Corbel"/>
                <a:cs typeface="Corbel"/>
              </a:rPr>
              <a:t>ese.wustl.edu	Image</a:t>
            </a:r>
            <a:r>
              <a:rPr sz="1100" spc="-25" dirty="0">
                <a:solidFill>
                  <a:srgbClr val="A6A6A6"/>
                </a:solidFill>
                <a:latin typeface="Corbel"/>
                <a:cs typeface="Corbel"/>
              </a:rPr>
              <a:t> </a:t>
            </a:r>
            <a:r>
              <a:rPr sz="1100" spc="-5" dirty="0">
                <a:solidFill>
                  <a:srgbClr val="A6A6A6"/>
                </a:solidFill>
                <a:latin typeface="Corbel"/>
                <a:cs typeface="Corbel"/>
              </a:rPr>
              <a:t>credit:</a:t>
            </a:r>
            <a:r>
              <a:rPr sz="1100" spc="-25" dirty="0">
                <a:solidFill>
                  <a:srgbClr val="A6A6A6"/>
                </a:solidFill>
                <a:latin typeface="Corbel"/>
                <a:cs typeface="Corbel"/>
              </a:rPr>
              <a:t> </a:t>
            </a:r>
            <a:r>
              <a:rPr sz="1100" dirty="0">
                <a:solidFill>
                  <a:srgbClr val="A6A6A6"/>
                </a:solidFill>
                <a:latin typeface="Corbel"/>
                <a:cs typeface="Corbel"/>
              </a:rPr>
              <a:t>m</a:t>
            </a:r>
            <a:endParaRPr sz="1100">
              <a:latin typeface="Corbel"/>
              <a:cs typeface="Corbel"/>
            </a:endParaRPr>
          </a:p>
          <a:p>
            <a:pPr marL="11430">
              <a:spcBef>
                <a:spcPts val="595"/>
              </a:spcBef>
              <a:tabLst>
                <a:tab pos="2375535" algn="l"/>
                <a:tab pos="5622925" algn="l"/>
              </a:tabLst>
            </a:pPr>
            <a:r>
              <a:rPr sz="3600" b="1" spc="-15" baseline="11574" dirty="0">
                <a:latin typeface="Calibri"/>
                <a:cs typeface="Calibri"/>
              </a:rPr>
              <a:t>ledge</a:t>
            </a:r>
            <a:r>
              <a:rPr sz="3600" b="1" baseline="11574" dirty="0">
                <a:latin typeface="Calibri"/>
                <a:cs typeface="Calibri"/>
              </a:rPr>
              <a:t> </a:t>
            </a:r>
            <a:r>
              <a:rPr sz="3600" b="1" spc="-22" baseline="11574" dirty="0">
                <a:latin typeface="Calibri"/>
                <a:cs typeface="Calibri"/>
              </a:rPr>
              <a:t>Graphs	</a:t>
            </a:r>
            <a:r>
              <a:rPr sz="2400" b="1" spc="-10" dirty="0">
                <a:latin typeface="Calibri"/>
                <a:cs typeface="Calibri"/>
              </a:rPr>
              <a:t>Regulatory</a:t>
            </a:r>
            <a:r>
              <a:rPr sz="2400" b="1" spc="-5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Networks	</a:t>
            </a:r>
            <a:r>
              <a:rPr sz="2400" b="1" spc="-5" dirty="0">
                <a:latin typeface="Calibri"/>
                <a:cs typeface="Calibri"/>
              </a:rPr>
              <a:t>Scene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5192430" y="1499614"/>
            <a:ext cx="4928235" cy="1792605"/>
            <a:chOff x="3668429" y="1499613"/>
            <a:chExt cx="4928235" cy="1792605"/>
          </a:xfrm>
        </p:grpSpPr>
        <p:sp>
          <p:nvSpPr>
            <p:cNvPr id="21" name="object 21"/>
            <p:cNvSpPr/>
            <p:nvPr/>
          </p:nvSpPr>
          <p:spPr>
            <a:xfrm>
              <a:off x="7823200" y="3279105"/>
              <a:ext cx="773430" cy="12700"/>
            </a:xfrm>
            <a:custGeom>
              <a:avLst/>
              <a:gdLst/>
              <a:ahLst/>
              <a:cxnLst/>
              <a:rect l="l" t="t" r="r" b="b"/>
              <a:pathLst>
                <a:path w="773429" h="12700">
                  <a:moveTo>
                    <a:pt x="0" y="12700"/>
                  </a:moveTo>
                  <a:lnTo>
                    <a:pt x="772859" y="12700"/>
                  </a:lnTo>
                  <a:lnTo>
                    <a:pt x="772859" y="0"/>
                  </a:lnTo>
                  <a:lnTo>
                    <a:pt x="0" y="0"/>
                  </a:lnTo>
                  <a:lnTo>
                    <a:pt x="0" y="12700"/>
                  </a:lnTo>
                  <a:close/>
                </a:path>
              </a:pathLst>
            </a:custGeom>
            <a:solidFill>
              <a:srgbClr val="A6A6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668429" y="1499613"/>
              <a:ext cx="2660072" cy="1584035"/>
            </a:xfrm>
            <a:prstGeom prst="rect">
              <a:avLst/>
            </a:prstGeom>
          </p:spPr>
        </p:pic>
      </p:grpSp>
      <p:sp>
        <p:nvSpPr>
          <p:cNvPr id="26" name="object 26"/>
          <p:cNvSpPr txBox="1">
            <a:spLocks noGrp="1"/>
          </p:cNvSpPr>
          <p:nvPr>
            <p:ph type="title" idx="4294967295"/>
          </p:nvPr>
        </p:nvSpPr>
        <p:spPr>
          <a:xfrm>
            <a:off x="9613900" y="2725738"/>
            <a:ext cx="2578100" cy="514350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spc="-5" dirty="0">
                <a:solidFill>
                  <a:srgbClr val="FFFFFF"/>
                </a:solidFill>
              </a:rPr>
              <a:t>Main</a:t>
            </a:r>
            <a:r>
              <a:rPr sz="3200" b="1" spc="-65" dirty="0">
                <a:solidFill>
                  <a:srgbClr val="FFFFFF"/>
                </a:solidFill>
              </a:rPr>
              <a:t> </a:t>
            </a:r>
            <a:r>
              <a:rPr sz="3200" b="1" spc="-10" dirty="0">
                <a:solidFill>
                  <a:srgbClr val="FFFFFF"/>
                </a:solidFill>
              </a:rPr>
              <a:t>question:</a:t>
            </a:r>
            <a:endParaRPr sz="3200"/>
          </a:p>
        </p:txBody>
      </p: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1A570146-07BF-40B0-AF70-13D2D368D981}"/>
              </a:ext>
            </a:extLst>
          </p:cNvPr>
          <p:cNvGrpSpPr/>
          <p:nvPr/>
        </p:nvGrpSpPr>
        <p:grpSpPr>
          <a:xfrm>
            <a:off x="3067066" y="2657134"/>
            <a:ext cx="6423660" cy="2771775"/>
            <a:chOff x="3067066" y="2657134"/>
            <a:chExt cx="6423660" cy="2771775"/>
          </a:xfrm>
        </p:grpSpPr>
        <p:grpSp>
          <p:nvGrpSpPr>
            <p:cNvPr id="23" name="object 23"/>
            <p:cNvGrpSpPr/>
            <p:nvPr/>
          </p:nvGrpSpPr>
          <p:grpSpPr>
            <a:xfrm>
              <a:off x="3067066" y="2657134"/>
              <a:ext cx="6423660" cy="2771775"/>
              <a:chOff x="1423800" y="2490599"/>
              <a:chExt cx="6423660" cy="2771775"/>
            </a:xfrm>
          </p:grpSpPr>
          <p:sp>
            <p:nvSpPr>
              <p:cNvPr id="24" name="object 24"/>
              <p:cNvSpPr/>
              <p:nvPr/>
            </p:nvSpPr>
            <p:spPr>
              <a:xfrm>
                <a:off x="1447800" y="2514599"/>
                <a:ext cx="6375400" cy="2724150"/>
              </a:xfrm>
              <a:custGeom>
                <a:avLst/>
                <a:gdLst/>
                <a:ahLst/>
                <a:cxnLst/>
                <a:rect l="l" t="t" r="r" b="b"/>
                <a:pathLst>
                  <a:path w="6375400" h="2724150">
                    <a:moveTo>
                      <a:pt x="6375400" y="0"/>
                    </a:moveTo>
                    <a:lnTo>
                      <a:pt x="0" y="0"/>
                    </a:lnTo>
                    <a:lnTo>
                      <a:pt x="0" y="2723535"/>
                    </a:lnTo>
                    <a:lnTo>
                      <a:pt x="6375400" y="2723535"/>
                    </a:lnTo>
                    <a:lnTo>
                      <a:pt x="6375400" y="0"/>
                    </a:lnTo>
                    <a:close/>
                  </a:path>
                </a:pathLst>
              </a:custGeom>
              <a:solidFill>
                <a:srgbClr val="60B5CC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5" name="object 25"/>
              <p:cNvSpPr/>
              <p:nvPr/>
            </p:nvSpPr>
            <p:spPr>
              <a:xfrm>
                <a:off x="1447800" y="2514599"/>
                <a:ext cx="6375400" cy="2724150"/>
              </a:xfrm>
              <a:custGeom>
                <a:avLst/>
                <a:gdLst/>
                <a:ahLst/>
                <a:cxnLst/>
                <a:rect l="l" t="t" r="r" b="b"/>
                <a:pathLst>
                  <a:path w="6375400" h="2724150">
                    <a:moveTo>
                      <a:pt x="0" y="0"/>
                    </a:moveTo>
                    <a:lnTo>
                      <a:pt x="6375400" y="0"/>
                    </a:lnTo>
                    <a:lnTo>
                      <a:pt x="6375400" y="2723535"/>
                    </a:lnTo>
                    <a:lnTo>
                      <a:pt x="0" y="2723535"/>
                    </a:lnTo>
                    <a:lnTo>
                      <a:pt x="0" y="0"/>
                    </a:lnTo>
                    <a:close/>
                  </a:path>
                </a:pathLst>
              </a:custGeom>
              <a:ln w="48000">
                <a:solidFill>
                  <a:srgbClr val="448495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27" name="object 27"/>
            <p:cNvSpPr txBox="1"/>
            <p:nvPr/>
          </p:nvSpPr>
          <p:spPr>
            <a:xfrm>
              <a:off x="3824939" y="3297214"/>
              <a:ext cx="4907915" cy="1491615"/>
            </a:xfrm>
            <a:prstGeom prst="rect">
              <a:avLst/>
            </a:prstGeom>
          </p:spPr>
          <p:txBody>
            <a:bodyPr vert="horz" wrap="square" lIns="0" tIns="10795" rIns="0" bIns="0" rtlCol="0">
              <a:spAutoFit/>
            </a:bodyPr>
            <a:lstStyle/>
            <a:p>
              <a:pPr marL="12700" marR="5080" algn="ctr">
                <a:lnSpc>
                  <a:spcPct val="100299"/>
                </a:lnSpc>
                <a:spcBef>
                  <a:spcPts val="85"/>
                </a:spcBef>
              </a:pPr>
              <a:r>
                <a:rPr sz="3200" spc="-5" dirty="0">
                  <a:solidFill>
                    <a:srgbClr val="FFFFFF"/>
                  </a:solidFill>
                  <a:latin typeface="Calibri"/>
                  <a:cs typeface="Calibri"/>
                </a:rPr>
                <a:t>How </a:t>
              </a:r>
              <a:r>
                <a:rPr sz="3200" dirty="0">
                  <a:solidFill>
                    <a:srgbClr val="FFFFFF"/>
                  </a:solidFill>
                  <a:latin typeface="Calibri"/>
                  <a:cs typeface="Calibri"/>
                </a:rPr>
                <a:t>do </a:t>
              </a:r>
              <a:r>
                <a:rPr sz="3200" spc="-15" dirty="0">
                  <a:solidFill>
                    <a:srgbClr val="FFFFFF"/>
                  </a:solidFill>
                  <a:latin typeface="Calibri"/>
                  <a:cs typeface="Calibri"/>
                </a:rPr>
                <a:t>we </a:t>
              </a:r>
              <a:r>
                <a:rPr sz="3200" spc="-40" dirty="0">
                  <a:solidFill>
                    <a:srgbClr val="FFFFFF"/>
                  </a:solidFill>
                  <a:latin typeface="Calibri"/>
                  <a:cs typeface="Calibri"/>
                </a:rPr>
                <a:t>take </a:t>
              </a:r>
              <a:r>
                <a:rPr sz="3200" spc="-15" dirty="0">
                  <a:solidFill>
                    <a:srgbClr val="FFFFFF"/>
                  </a:solidFill>
                  <a:latin typeface="Calibri"/>
                  <a:cs typeface="Calibri"/>
                </a:rPr>
                <a:t>advantage </a:t>
              </a:r>
              <a:r>
                <a:rPr sz="3200" spc="-5" dirty="0">
                  <a:solidFill>
                    <a:srgbClr val="FFFFFF"/>
                  </a:solidFill>
                  <a:latin typeface="Calibri"/>
                  <a:cs typeface="Calibri"/>
                </a:rPr>
                <a:t>of </a:t>
              </a:r>
              <a:r>
                <a:rPr sz="3200" spc="-710" dirty="0">
                  <a:solidFill>
                    <a:srgbClr val="FFFFFF"/>
                  </a:solidFill>
                  <a:latin typeface="Calibri"/>
                  <a:cs typeface="Calibri"/>
                </a:rPr>
                <a:t> </a:t>
              </a:r>
              <a:r>
                <a:rPr sz="3200" spc="-10" dirty="0">
                  <a:solidFill>
                    <a:srgbClr val="FFFFFF"/>
                  </a:solidFill>
                  <a:latin typeface="Calibri"/>
                  <a:cs typeface="Calibri"/>
                </a:rPr>
                <a:t>relational structure </a:t>
              </a:r>
              <a:r>
                <a:rPr sz="3200" spc="-25" dirty="0">
                  <a:solidFill>
                    <a:srgbClr val="FFFFFF"/>
                  </a:solidFill>
                  <a:latin typeface="Calibri"/>
                  <a:cs typeface="Calibri"/>
                </a:rPr>
                <a:t>for </a:t>
              </a:r>
              <a:r>
                <a:rPr sz="3200" spc="-20" dirty="0">
                  <a:solidFill>
                    <a:srgbClr val="FFFFFF"/>
                  </a:solidFill>
                  <a:latin typeface="Calibri"/>
                  <a:cs typeface="Calibri"/>
                </a:rPr>
                <a:t>better </a:t>
              </a:r>
              <a:r>
                <a:rPr sz="3200" spc="-710" dirty="0">
                  <a:solidFill>
                    <a:srgbClr val="FFFFFF"/>
                  </a:solidFill>
                  <a:latin typeface="Calibri"/>
                  <a:cs typeface="Calibri"/>
                </a:rPr>
                <a:t> </a:t>
              </a:r>
              <a:r>
                <a:rPr sz="3200" spc="-5" dirty="0">
                  <a:solidFill>
                    <a:srgbClr val="FFFFFF"/>
                  </a:solidFill>
                  <a:latin typeface="Calibri"/>
                  <a:cs typeface="Calibri"/>
                </a:rPr>
                <a:t>prediction?</a:t>
              </a:r>
              <a:endParaRPr sz="3200" dirty="0">
                <a:latin typeface="Calibri"/>
                <a:cs typeface="Calibri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871292" y="3015725"/>
            <a:ext cx="3831741" cy="3060561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109216" y="347473"/>
            <a:ext cx="6906768" cy="557783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256533" y="1220361"/>
            <a:ext cx="6772275" cy="1642110"/>
          </a:xfrm>
          <a:prstGeom prst="rect">
            <a:avLst/>
          </a:prstGeom>
        </p:spPr>
        <p:txBody>
          <a:bodyPr vert="horz" wrap="square" lIns="0" tIns="108585" rIns="0" bIns="0" rtlCol="0">
            <a:spAutoFit/>
          </a:bodyPr>
          <a:lstStyle/>
          <a:p>
            <a:pPr marL="332740" indent="-320040">
              <a:spcBef>
                <a:spcPts val="855"/>
              </a:spcBef>
              <a:buClr>
                <a:srgbClr val="F0AD00"/>
              </a:buClr>
              <a:buSzPct val="81250"/>
              <a:buFont typeface="Wingdings 2"/>
              <a:buChar char=""/>
              <a:tabLst>
                <a:tab pos="332105" algn="l"/>
                <a:tab pos="332740" algn="l"/>
              </a:tabLst>
            </a:pPr>
            <a:r>
              <a:rPr sz="3200" b="1" spc="-5" dirty="0">
                <a:latin typeface="Calibri"/>
                <a:cs typeface="Calibri"/>
              </a:rPr>
              <a:t>Antibiotics</a:t>
            </a:r>
            <a:r>
              <a:rPr sz="3200" b="1" spc="-15" dirty="0">
                <a:latin typeface="Calibri"/>
                <a:cs typeface="Calibri"/>
              </a:rPr>
              <a:t> are</a:t>
            </a:r>
            <a:r>
              <a:rPr sz="3200" b="1" spc="-10" dirty="0">
                <a:latin typeface="Calibri"/>
                <a:cs typeface="Calibri"/>
              </a:rPr>
              <a:t> </a:t>
            </a:r>
            <a:r>
              <a:rPr sz="3200" b="1" spc="-5" dirty="0">
                <a:latin typeface="Calibri"/>
                <a:cs typeface="Calibri"/>
              </a:rPr>
              <a:t>small</a:t>
            </a:r>
            <a:r>
              <a:rPr sz="3200" b="1" spc="-10" dirty="0">
                <a:latin typeface="Calibri"/>
                <a:cs typeface="Calibri"/>
              </a:rPr>
              <a:t> </a:t>
            </a:r>
            <a:r>
              <a:rPr sz="3200" b="1" spc="-5" dirty="0">
                <a:latin typeface="Calibri"/>
                <a:cs typeface="Calibri"/>
              </a:rPr>
              <a:t>molecular</a:t>
            </a:r>
            <a:r>
              <a:rPr sz="3200" b="1" spc="-10" dirty="0">
                <a:latin typeface="Calibri"/>
                <a:cs typeface="Calibri"/>
              </a:rPr>
              <a:t> </a:t>
            </a:r>
            <a:r>
              <a:rPr sz="3200" b="1" spc="-20" dirty="0">
                <a:latin typeface="Calibri"/>
                <a:cs typeface="Calibri"/>
              </a:rPr>
              <a:t>graphs</a:t>
            </a:r>
            <a:endParaRPr sz="3200" dirty="0">
              <a:latin typeface="Calibri"/>
              <a:cs typeface="Calibri"/>
            </a:endParaRPr>
          </a:p>
          <a:p>
            <a:pPr marL="625475" lvl="1" indent="-274955">
              <a:spcBef>
                <a:spcPts val="665"/>
              </a:spcBef>
              <a:buClr>
                <a:srgbClr val="60B5CC"/>
              </a:buClr>
              <a:buFont typeface="Wingdings"/>
              <a:buChar char=""/>
              <a:tabLst>
                <a:tab pos="625475" algn="l"/>
              </a:tabLst>
            </a:pPr>
            <a:r>
              <a:rPr sz="2800" b="1" spc="-5" dirty="0">
                <a:solidFill>
                  <a:srgbClr val="C00000"/>
                </a:solidFill>
                <a:latin typeface="Calibri"/>
                <a:cs typeface="Calibri"/>
              </a:rPr>
              <a:t>Nodes:</a:t>
            </a:r>
            <a:r>
              <a:rPr sz="2800" b="1" spc="-1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Atoms</a:t>
            </a:r>
            <a:endParaRPr sz="2800" dirty="0">
              <a:latin typeface="Calibri"/>
              <a:cs typeface="Calibri"/>
            </a:endParaRPr>
          </a:p>
          <a:p>
            <a:pPr marL="625475" lvl="1" indent="-274955">
              <a:spcBef>
                <a:spcPts val="745"/>
              </a:spcBef>
              <a:buClr>
                <a:srgbClr val="60B5CC"/>
              </a:buClr>
              <a:buFont typeface="Wingdings"/>
              <a:buChar char=""/>
              <a:tabLst>
                <a:tab pos="625475" algn="l"/>
              </a:tabLst>
            </a:pPr>
            <a:r>
              <a:rPr sz="2800" b="1" spc="-20" dirty="0">
                <a:solidFill>
                  <a:srgbClr val="C00000"/>
                </a:solidFill>
                <a:latin typeface="Calibri"/>
                <a:cs typeface="Calibri"/>
              </a:rPr>
              <a:t>Edges:</a:t>
            </a:r>
            <a:r>
              <a:rPr sz="2800" b="1" spc="-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Chemical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bonds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727420" y="6166103"/>
            <a:ext cx="4315460" cy="3670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7300"/>
              </a:lnSpc>
              <a:spcBef>
                <a:spcPts val="100"/>
              </a:spcBef>
            </a:pPr>
            <a:r>
              <a:rPr sz="1100" spc="-5" dirty="0">
                <a:solidFill>
                  <a:srgbClr val="A6A6A6"/>
                </a:solidFill>
                <a:latin typeface="Corbel"/>
                <a:cs typeface="Corbel"/>
              </a:rPr>
              <a:t>Konaklieva,</a:t>
            </a:r>
            <a:r>
              <a:rPr sz="1100" spc="5" dirty="0">
                <a:solidFill>
                  <a:srgbClr val="A6A6A6"/>
                </a:solidFill>
                <a:latin typeface="Corbel"/>
                <a:cs typeface="Corbel"/>
              </a:rPr>
              <a:t> </a:t>
            </a:r>
            <a:r>
              <a:rPr sz="1100" spc="-5" dirty="0">
                <a:solidFill>
                  <a:srgbClr val="A6A6A6"/>
                </a:solidFill>
                <a:latin typeface="Corbel"/>
                <a:cs typeface="Corbel"/>
              </a:rPr>
              <a:t>Monika</a:t>
            </a:r>
            <a:r>
              <a:rPr sz="1100" spc="5" dirty="0">
                <a:solidFill>
                  <a:srgbClr val="A6A6A6"/>
                </a:solidFill>
                <a:latin typeface="Corbel"/>
                <a:cs typeface="Corbel"/>
              </a:rPr>
              <a:t> </a:t>
            </a:r>
            <a:r>
              <a:rPr sz="1100" dirty="0">
                <a:solidFill>
                  <a:srgbClr val="A6A6A6"/>
                </a:solidFill>
                <a:latin typeface="Corbel"/>
                <a:cs typeface="Corbel"/>
              </a:rPr>
              <a:t>I.</a:t>
            </a:r>
            <a:r>
              <a:rPr sz="1100" spc="10" dirty="0">
                <a:solidFill>
                  <a:srgbClr val="A6A6A6"/>
                </a:solidFill>
                <a:latin typeface="Corbel"/>
                <a:cs typeface="Corbel"/>
              </a:rPr>
              <a:t> </a:t>
            </a:r>
            <a:r>
              <a:rPr sz="1100" spc="-5" dirty="0">
                <a:solidFill>
                  <a:srgbClr val="A6A6A6"/>
                </a:solidFill>
                <a:latin typeface="Corbel"/>
                <a:cs typeface="Corbel"/>
              </a:rPr>
              <a:t>"Molecular</a:t>
            </a:r>
            <a:r>
              <a:rPr sz="1100" dirty="0">
                <a:solidFill>
                  <a:srgbClr val="A6A6A6"/>
                </a:solidFill>
                <a:latin typeface="Corbel"/>
                <a:cs typeface="Corbel"/>
              </a:rPr>
              <a:t> </a:t>
            </a:r>
            <a:r>
              <a:rPr sz="1100" spc="-5" dirty="0">
                <a:solidFill>
                  <a:srgbClr val="A6A6A6"/>
                </a:solidFill>
                <a:latin typeface="Corbel"/>
                <a:cs typeface="Corbel"/>
              </a:rPr>
              <a:t>targets</a:t>
            </a:r>
            <a:r>
              <a:rPr sz="1100" spc="20" dirty="0">
                <a:solidFill>
                  <a:srgbClr val="A6A6A6"/>
                </a:solidFill>
                <a:latin typeface="Corbel"/>
                <a:cs typeface="Corbel"/>
              </a:rPr>
              <a:t> </a:t>
            </a:r>
            <a:r>
              <a:rPr sz="1100" dirty="0">
                <a:solidFill>
                  <a:srgbClr val="A6A6A6"/>
                </a:solidFill>
                <a:latin typeface="Corbel"/>
                <a:cs typeface="Corbel"/>
              </a:rPr>
              <a:t>of</a:t>
            </a:r>
            <a:r>
              <a:rPr sz="1100" spc="5" dirty="0">
                <a:solidFill>
                  <a:srgbClr val="A6A6A6"/>
                </a:solidFill>
                <a:latin typeface="Corbel"/>
                <a:cs typeface="Corbel"/>
              </a:rPr>
              <a:t> </a:t>
            </a:r>
            <a:r>
              <a:rPr sz="1100" spc="-5" dirty="0">
                <a:solidFill>
                  <a:srgbClr val="A6A6A6"/>
                </a:solidFill>
                <a:latin typeface="Corbel"/>
                <a:cs typeface="Corbel"/>
              </a:rPr>
              <a:t>β-lactam-based</a:t>
            </a:r>
            <a:r>
              <a:rPr sz="1100" spc="5" dirty="0">
                <a:solidFill>
                  <a:srgbClr val="A6A6A6"/>
                </a:solidFill>
                <a:latin typeface="Corbel"/>
                <a:cs typeface="Corbel"/>
              </a:rPr>
              <a:t> </a:t>
            </a:r>
            <a:r>
              <a:rPr sz="1100" spc="-5" dirty="0">
                <a:solidFill>
                  <a:srgbClr val="A6A6A6"/>
                </a:solidFill>
                <a:latin typeface="Corbel"/>
                <a:cs typeface="Corbel"/>
              </a:rPr>
              <a:t>antimicrobials: </a:t>
            </a:r>
            <a:r>
              <a:rPr sz="1100" spc="-204" dirty="0">
                <a:solidFill>
                  <a:srgbClr val="A6A6A6"/>
                </a:solidFill>
                <a:latin typeface="Corbel"/>
                <a:cs typeface="Corbel"/>
              </a:rPr>
              <a:t> </a:t>
            </a:r>
            <a:r>
              <a:rPr sz="1100" spc="-5" dirty="0">
                <a:solidFill>
                  <a:srgbClr val="A6A6A6"/>
                </a:solidFill>
                <a:latin typeface="Corbel"/>
                <a:cs typeface="Corbel"/>
              </a:rPr>
              <a:t>beyond</a:t>
            </a:r>
            <a:r>
              <a:rPr sz="1100" dirty="0">
                <a:solidFill>
                  <a:srgbClr val="A6A6A6"/>
                </a:solidFill>
                <a:latin typeface="Corbel"/>
                <a:cs typeface="Corbel"/>
              </a:rPr>
              <a:t> the</a:t>
            </a:r>
            <a:r>
              <a:rPr sz="1100" spc="5" dirty="0">
                <a:solidFill>
                  <a:srgbClr val="A6A6A6"/>
                </a:solidFill>
                <a:latin typeface="Corbel"/>
                <a:cs typeface="Corbel"/>
              </a:rPr>
              <a:t> </a:t>
            </a:r>
            <a:r>
              <a:rPr sz="1100" dirty="0">
                <a:solidFill>
                  <a:srgbClr val="A6A6A6"/>
                </a:solidFill>
                <a:latin typeface="Corbel"/>
                <a:cs typeface="Corbel"/>
              </a:rPr>
              <a:t>usual</a:t>
            </a:r>
            <a:r>
              <a:rPr sz="1100" spc="-5" dirty="0">
                <a:solidFill>
                  <a:srgbClr val="A6A6A6"/>
                </a:solidFill>
                <a:latin typeface="Corbel"/>
                <a:cs typeface="Corbel"/>
              </a:rPr>
              <a:t> </a:t>
            </a:r>
            <a:r>
              <a:rPr sz="1100" dirty="0">
                <a:solidFill>
                  <a:srgbClr val="A6A6A6"/>
                </a:solidFill>
                <a:latin typeface="Corbel"/>
                <a:cs typeface="Corbel"/>
              </a:rPr>
              <a:t>suspects."</a:t>
            </a:r>
            <a:r>
              <a:rPr sz="1100" spc="5" dirty="0">
                <a:solidFill>
                  <a:srgbClr val="A6A6A6"/>
                </a:solidFill>
                <a:latin typeface="Corbel"/>
                <a:cs typeface="Corbel"/>
              </a:rPr>
              <a:t> </a:t>
            </a:r>
            <a:r>
              <a:rPr sz="1100" spc="-5" dirty="0">
                <a:solidFill>
                  <a:srgbClr val="A6A6A6"/>
                </a:solidFill>
                <a:latin typeface="Corbel"/>
                <a:cs typeface="Corbel"/>
              </a:rPr>
              <a:t>Antibiotics</a:t>
            </a:r>
            <a:r>
              <a:rPr sz="1100" spc="5" dirty="0">
                <a:solidFill>
                  <a:srgbClr val="A6A6A6"/>
                </a:solidFill>
                <a:latin typeface="Corbel"/>
                <a:cs typeface="Corbel"/>
              </a:rPr>
              <a:t> </a:t>
            </a:r>
            <a:r>
              <a:rPr sz="1100" spc="-5" dirty="0">
                <a:solidFill>
                  <a:srgbClr val="A6A6A6"/>
                </a:solidFill>
                <a:latin typeface="Corbel"/>
                <a:cs typeface="Corbel"/>
              </a:rPr>
              <a:t>3.2</a:t>
            </a:r>
            <a:r>
              <a:rPr sz="1100" dirty="0">
                <a:solidFill>
                  <a:srgbClr val="A6A6A6"/>
                </a:solidFill>
                <a:latin typeface="Corbel"/>
                <a:cs typeface="Corbel"/>
              </a:rPr>
              <a:t> </a:t>
            </a:r>
            <a:r>
              <a:rPr sz="1100" spc="-10" dirty="0">
                <a:solidFill>
                  <a:srgbClr val="A6A6A6"/>
                </a:solidFill>
                <a:latin typeface="Corbel"/>
                <a:cs typeface="Corbel"/>
              </a:rPr>
              <a:t>(2014):</a:t>
            </a:r>
            <a:r>
              <a:rPr sz="1100" spc="5" dirty="0">
                <a:solidFill>
                  <a:srgbClr val="A6A6A6"/>
                </a:solidFill>
                <a:latin typeface="Corbel"/>
                <a:cs typeface="Corbel"/>
              </a:rPr>
              <a:t> </a:t>
            </a:r>
            <a:r>
              <a:rPr sz="1100" spc="-5" dirty="0">
                <a:solidFill>
                  <a:srgbClr val="A6A6A6"/>
                </a:solidFill>
                <a:latin typeface="Corbel"/>
                <a:cs typeface="Corbel"/>
              </a:rPr>
              <a:t>128-142.</a:t>
            </a:r>
            <a:endParaRPr sz="1100">
              <a:latin typeface="Corbel"/>
              <a:cs typeface="Corbe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028808" y="6156960"/>
            <a:ext cx="1092835" cy="182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100" spc="-5" dirty="0">
                <a:solidFill>
                  <a:srgbClr val="A6A6A6"/>
                </a:solidFill>
                <a:latin typeface="Corbel"/>
                <a:cs typeface="Corbel"/>
              </a:rPr>
              <a:t>Image</a:t>
            </a:r>
            <a:r>
              <a:rPr sz="1100" spc="-15" dirty="0">
                <a:solidFill>
                  <a:srgbClr val="A6A6A6"/>
                </a:solidFill>
                <a:latin typeface="Corbel"/>
                <a:cs typeface="Corbel"/>
              </a:rPr>
              <a:t> </a:t>
            </a:r>
            <a:r>
              <a:rPr sz="1100" spc="-5" dirty="0">
                <a:solidFill>
                  <a:srgbClr val="A6A6A6"/>
                </a:solidFill>
                <a:latin typeface="Corbel"/>
                <a:cs typeface="Corbel"/>
              </a:rPr>
              <a:t>credit:</a:t>
            </a:r>
            <a:r>
              <a:rPr sz="1100" spc="-20" dirty="0">
                <a:solidFill>
                  <a:srgbClr val="A6A6A6"/>
                </a:solidFill>
                <a:latin typeface="Corbel"/>
                <a:cs typeface="Corbel"/>
              </a:rPr>
              <a:t> </a:t>
            </a:r>
            <a:r>
              <a:rPr sz="1100" u="sng" spc="-5" dirty="0">
                <a:solidFill>
                  <a:srgbClr val="168BBA"/>
                </a:solidFill>
                <a:uFill>
                  <a:solidFill>
                    <a:srgbClr val="168BBA"/>
                  </a:solidFill>
                </a:uFill>
                <a:latin typeface="Corbel"/>
                <a:cs typeface="Corbel"/>
              </a:rPr>
              <a:t>CNN</a:t>
            </a:r>
            <a:endParaRPr sz="1100">
              <a:latin typeface="Corbel"/>
              <a:cs typeface="Corbel"/>
            </a:endParaRPr>
          </a:p>
        </p:txBody>
      </p:sp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197467" y="3177577"/>
            <a:ext cx="4438958" cy="2959305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828800" y="356616"/>
            <a:ext cx="8619744" cy="515112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952114" y="2092641"/>
            <a:ext cx="8031356" cy="4103943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488940" y="6196584"/>
            <a:ext cx="4494530" cy="36407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5500"/>
              </a:lnSpc>
              <a:spcBef>
                <a:spcPts val="100"/>
              </a:spcBef>
            </a:pPr>
            <a:r>
              <a:rPr sz="1100" dirty="0">
                <a:solidFill>
                  <a:srgbClr val="A6A6A6"/>
                </a:solidFill>
                <a:latin typeface="Corbel"/>
                <a:cs typeface="Corbel"/>
              </a:rPr>
              <a:t>Stokes, </a:t>
            </a:r>
            <a:r>
              <a:rPr sz="1100" spc="-5" dirty="0">
                <a:solidFill>
                  <a:srgbClr val="A6A6A6"/>
                </a:solidFill>
                <a:latin typeface="Corbel"/>
                <a:cs typeface="Corbel"/>
              </a:rPr>
              <a:t>Jonathan</a:t>
            </a:r>
            <a:r>
              <a:rPr sz="1100" dirty="0">
                <a:solidFill>
                  <a:srgbClr val="A6A6A6"/>
                </a:solidFill>
                <a:latin typeface="Corbel"/>
                <a:cs typeface="Corbel"/>
              </a:rPr>
              <a:t> </a:t>
            </a:r>
            <a:r>
              <a:rPr sz="1100" spc="-5" dirty="0">
                <a:solidFill>
                  <a:srgbClr val="A6A6A6"/>
                </a:solidFill>
                <a:latin typeface="Corbel"/>
                <a:cs typeface="Corbel"/>
              </a:rPr>
              <a:t>M.,</a:t>
            </a:r>
            <a:r>
              <a:rPr sz="1100" spc="5" dirty="0">
                <a:solidFill>
                  <a:srgbClr val="A6A6A6"/>
                </a:solidFill>
                <a:latin typeface="Corbel"/>
                <a:cs typeface="Corbel"/>
              </a:rPr>
              <a:t> </a:t>
            </a:r>
            <a:r>
              <a:rPr sz="1100" dirty="0">
                <a:solidFill>
                  <a:srgbClr val="A6A6A6"/>
                </a:solidFill>
                <a:latin typeface="Corbel"/>
                <a:cs typeface="Corbel"/>
              </a:rPr>
              <a:t>et</a:t>
            </a:r>
            <a:r>
              <a:rPr sz="1100" spc="15" dirty="0">
                <a:solidFill>
                  <a:srgbClr val="A6A6A6"/>
                </a:solidFill>
                <a:latin typeface="Corbel"/>
                <a:cs typeface="Corbel"/>
              </a:rPr>
              <a:t> </a:t>
            </a:r>
            <a:r>
              <a:rPr sz="1100" spc="-5" dirty="0">
                <a:solidFill>
                  <a:srgbClr val="A6A6A6"/>
                </a:solidFill>
                <a:latin typeface="Corbel"/>
                <a:cs typeface="Corbel"/>
              </a:rPr>
              <a:t>al.</a:t>
            </a:r>
            <a:r>
              <a:rPr sz="1100" spc="5" dirty="0">
                <a:solidFill>
                  <a:srgbClr val="A6A6A6"/>
                </a:solidFill>
                <a:latin typeface="Corbel"/>
                <a:cs typeface="Corbel"/>
              </a:rPr>
              <a:t> </a:t>
            </a:r>
            <a:r>
              <a:rPr sz="1100" dirty="0">
                <a:solidFill>
                  <a:srgbClr val="A6A6A6"/>
                </a:solidFill>
                <a:latin typeface="Corbel"/>
                <a:cs typeface="Corbel"/>
              </a:rPr>
              <a:t>"A</a:t>
            </a:r>
            <a:r>
              <a:rPr sz="1100" spc="10" dirty="0">
                <a:solidFill>
                  <a:srgbClr val="A6A6A6"/>
                </a:solidFill>
                <a:latin typeface="Corbel"/>
                <a:cs typeface="Corbel"/>
              </a:rPr>
              <a:t> </a:t>
            </a:r>
            <a:r>
              <a:rPr sz="1100" spc="-5" dirty="0">
                <a:solidFill>
                  <a:srgbClr val="A6A6A6"/>
                </a:solidFill>
                <a:latin typeface="Corbel"/>
                <a:cs typeface="Corbel"/>
              </a:rPr>
              <a:t>deep</a:t>
            </a:r>
            <a:r>
              <a:rPr sz="1100" spc="10" dirty="0">
                <a:solidFill>
                  <a:srgbClr val="A6A6A6"/>
                </a:solidFill>
                <a:latin typeface="Corbel"/>
                <a:cs typeface="Corbel"/>
              </a:rPr>
              <a:t> </a:t>
            </a:r>
            <a:r>
              <a:rPr sz="1100" spc="-10" dirty="0">
                <a:solidFill>
                  <a:srgbClr val="A6A6A6"/>
                </a:solidFill>
                <a:latin typeface="Corbel"/>
                <a:cs typeface="Corbel"/>
              </a:rPr>
              <a:t>learning</a:t>
            </a:r>
            <a:r>
              <a:rPr sz="1100" spc="10" dirty="0">
                <a:solidFill>
                  <a:srgbClr val="A6A6A6"/>
                </a:solidFill>
                <a:latin typeface="Corbel"/>
                <a:cs typeface="Corbel"/>
              </a:rPr>
              <a:t> </a:t>
            </a:r>
            <a:r>
              <a:rPr sz="1100" spc="-5" dirty="0">
                <a:solidFill>
                  <a:srgbClr val="A6A6A6"/>
                </a:solidFill>
                <a:latin typeface="Corbel"/>
                <a:cs typeface="Corbel"/>
              </a:rPr>
              <a:t>approach</a:t>
            </a:r>
            <a:r>
              <a:rPr sz="1100" spc="10" dirty="0">
                <a:solidFill>
                  <a:srgbClr val="A6A6A6"/>
                </a:solidFill>
                <a:latin typeface="Corbel"/>
                <a:cs typeface="Corbel"/>
              </a:rPr>
              <a:t> </a:t>
            </a:r>
            <a:r>
              <a:rPr sz="1100" dirty="0">
                <a:solidFill>
                  <a:srgbClr val="A6A6A6"/>
                </a:solidFill>
                <a:latin typeface="Corbel"/>
                <a:cs typeface="Corbel"/>
              </a:rPr>
              <a:t>to</a:t>
            </a:r>
            <a:r>
              <a:rPr sz="1100" spc="10" dirty="0">
                <a:solidFill>
                  <a:srgbClr val="A6A6A6"/>
                </a:solidFill>
                <a:latin typeface="Corbel"/>
                <a:cs typeface="Corbel"/>
              </a:rPr>
              <a:t> </a:t>
            </a:r>
            <a:r>
              <a:rPr sz="1100" spc="-5" dirty="0">
                <a:solidFill>
                  <a:srgbClr val="A6A6A6"/>
                </a:solidFill>
                <a:latin typeface="Corbel"/>
                <a:cs typeface="Corbel"/>
              </a:rPr>
              <a:t>antibiotic</a:t>
            </a:r>
            <a:r>
              <a:rPr sz="1100" spc="10" dirty="0">
                <a:solidFill>
                  <a:srgbClr val="A6A6A6"/>
                </a:solidFill>
                <a:latin typeface="Corbel"/>
                <a:cs typeface="Corbel"/>
              </a:rPr>
              <a:t> </a:t>
            </a:r>
            <a:r>
              <a:rPr sz="1100" spc="-5" dirty="0">
                <a:solidFill>
                  <a:srgbClr val="A6A6A6"/>
                </a:solidFill>
                <a:latin typeface="Corbel"/>
                <a:cs typeface="Corbel"/>
              </a:rPr>
              <a:t>discovery." </a:t>
            </a:r>
            <a:r>
              <a:rPr sz="1100" spc="-204" dirty="0">
                <a:solidFill>
                  <a:srgbClr val="A6A6A6"/>
                </a:solidFill>
                <a:latin typeface="Corbel"/>
                <a:cs typeface="Corbel"/>
              </a:rPr>
              <a:t> </a:t>
            </a:r>
            <a:r>
              <a:rPr sz="1100" spc="-5" dirty="0">
                <a:solidFill>
                  <a:srgbClr val="A6A6A6"/>
                </a:solidFill>
                <a:latin typeface="Corbel"/>
                <a:cs typeface="Corbel"/>
              </a:rPr>
              <a:t>Cell</a:t>
            </a:r>
            <a:r>
              <a:rPr sz="1100" spc="-10" dirty="0">
                <a:solidFill>
                  <a:srgbClr val="A6A6A6"/>
                </a:solidFill>
                <a:latin typeface="Corbel"/>
                <a:cs typeface="Corbel"/>
              </a:rPr>
              <a:t> </a:t>
            </a:r>
            <a:r>
              <a:rPr sz="1100" spc="-5" dirty="0">
                <a:solidFill>
                  <a:srgbClr val="A6A6A6"/>
                </a:solidFill>
                <a:latin typeface="Corbel"/>
                <a:cs typeface="Corbel"/>
              </a:rPr>
              <a:t>180.4 (2020):</a:t>
            </a:r>
            <a:r>
              <a:rPr sz="1100" dirty="0">
                <a:solidFill>
                  <a:srgbClr val="A6A6A6"/>
                </a:solidFill>
                <a:latin typeface="Corbel"/>
                <a:cs typeface="Corbel"/>
              </a:rPr>
              <a:t> </a:t>
            </a:r>
            <a:r>
              <a:rPr sz="1100" spc="-5" dirty="0">
                <a:solidFill>
                  <a:srgbClr val="A6A6A6"/>
                </a:solidFill>
                <a:latin typeface="Corbel"/>
                <a:cs typeface="Corbel"/>
              </a:rPr>
              <a:t>688-702.</a:t>
            </a:r>
            <a:endParaRPr sz="1100">
              <a:latin typeface="Corbel"/>
              <a:cs typeface="Corbe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392873" y="1207451"/>
            <a:ext cx="8192134" cy="8851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2740" indent="-320040">
              <a:spcBef>
                <a:spcPts val="100"/>
              </a:spcBef>
              <a:buClr>
                <a:srgbClr val="F0AD00"/>
              </a:buClr>
              <a:buSzPct val="78571"/>
              <a:buFont typeface="Wingdings 2"/>
              <a:buChar char=""/>
              <a:tabLst>
                <a:tab pos="332105" algn="l"/>
                <a:tab pos="332740" algn="l"/>
              </a:tabLst>
            </a:pPr>
            <a:r>
              <a:rPr sz="2800" dirty="0">
                <a:latin typeface="Calibri"/>
                <a:cs typeface="Calibri"/>
              </a:rPr>
              <a:t>A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Graph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Neural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Network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b="1" spc="-15" dirty="0">
                <a:latin typeface="Calibri"/>
                <a:cs typeface="Calibri"/>
              </a:rPr>
              <a:t>graph</a:t>
            </a:r>
            <a:r>
              <a:rPr sz="2800" b="1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classification</a:t>
            </a:r>
            <a:r>
              <a:rPr sz="2800" b="1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model</a:t>
            </a:r>
            <a:endParaRPr sz="2800" dirty="0">
              <a:latin typeface="Calibri"/>
              <a:cs typeface="Calibri"/>
            </a:endParaRPr>
          </a:p>
          <a:p>
            <a:pPr marL="332740" indent="-320040">
              <a:spcBef>
                <a:spcPts val="45"/>
              </a:spcBef>
              <a:buClr>
                <a:srgbClr val="F0AD00"/>
              </a:buClr>
              <a:buSzPct val="78571"/>
              <a:buFont typeface="Wingdings 2"/>
              <a:buChar char=""/>
              <a:tabLst>
                <a:tab pos="332105" algn="l"/>
                <a:tab pos="332740" algn="l"/>
              </a:tabLst>
            </a:pPr>
            <a:r>
              <a:rPr sz="2800" spc="-10" dirty="0">
                <a:latin typeface="Calibri"/>
                <a:cs typeface="Calibri"/>
              </a:rPr>
              <a:t>Predict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promising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molecules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from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pool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of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candidates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847736" y="69595"/>
            <a:ext cx="461835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spc="-10" dirty="0">
                <a:solidFill>
                  <a:srgbClr val="FFFFFF"/>
                </a:solidFill>
                <a:latin typeface="Corbel"/>
                <a:cs typeface="Corbel"/>
              </a:rPr>
              <a:t>Stokes</a:t>
            </a:r>
            <a:r>
              <a:rPr sz="1200" spc="-5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1200" dirty="0">
                <a:solidFill>
                  <a:srgbClr val="FFFFFF"/>
                </a:solidFill>
                <a:latin typeface="Corbel"/>
                <a:cs typeface="Corbel"/>
              </a:rPr>
              <a:t>et</a:t>
            </a:r>
            <a:r>
              <a:rPr sz="1200" spc="-5" dirty="0">
                <a:solidFill>
                  <a:srgbClr val="FFFFFF"/>
                </a:solidFill>
                <a:latin typeface="Corbel"/>
                <a:cs typeface="Corbel"/>
              </a:rPr>
              <a:t> al.,</a:t>
            </a:r>
            <a:r>
              <a:rPr sz="1200" spc="-65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1200" u="sng" dirty="0">
                <a:solidFill>
                  <a:srgbClr val="168BBA"/>
                </a:solidFill>
                <a:uFill>
                  <a:solidFill>
                    <a:srgbClr val="168BBA"/>
                  </a:solidFill>
                </a:uFill>
                <a:latin typeface="Corbel"/>
                <a:cs typeface="Corbel"/>
              </a:rPr>
              <a:t>A </a:t>
            </a:r>
            <a:r>
              <a:rPr sz="1200" u="sng" spc="-5" dirty="0">
                <a:solidFill>
                  <a:srgbClr val="168BBA"/>
                </a:solidFill>
                <a:uFill>
                  <a:solidFill>
                    <a:srgbClr val="168BBA"/>
                  </a:solidFill>
                </a:uFill>
                <a:latin typeface="Corbel"/>
                <a:cs typeface="Corbel"/>
              </a:rPr>
              <a:t>Deep</a:t>
            </a:r>
            <a:r>
              <a:rPr sz="1200" u="sng" dirty="0">
                <a:solidFill>
                  <a:srgbClr val="168BBA"/>
                </a:solidFill>
                <a:uFill>
                  <a:solidFill>
                    <a:srgbClr val="168BBA"/>
                  </a:solidFill>
                </a:uFill>
                <a:latin typeface="Corbel"/>
                <a:cs typeface="Corbel"/>
              </a:rPr>
              <a:t> </a:t>
            </a:r>
            <a:r>
              <a:rPr sz="1200" u="sng" spc="-5" dirty="0">
                <a:solidFill>
                  <a:srgbClr val="168BBA"/>
                </a:solidFill>
                <a:uFill>
                  <a:solidFill>
                    <a:srgbClr val="168BBA"/>
                  </a:solidFill>
                </a:uFill>
                <a:latin typeface="Corbel"/>
                <a:cs typeface="Corbel"/>
              </a:rPr>
              <a:t>Learning</a:t>
            </a:r>
            <a:r>
              <a:rPr sz="1200" u="sng" spc="-55" dirty="0">
                <a:solidFill>
                  <a:srgbClr val="168BBA"/>
                </a:solidFill>
                <a:uFill>
                  <a:solidFill>
                    <a:srgbClr val="168BBA"/>
                  </a:solidFill>
                </a:uFill>
                <a:latin typeface="Corbel"/>
                <a:cs typeface="Corbel"/>
              </a:rPr>
              <a:t> </a:t>
            </a:r>
            <a:r>
              <a:rPr sz="1200" u="sng" spc="-5" dirty="0">
                <a:solidFill>
                  <a:srgbClr val="168BBA"/>
                </a:solidFill>
                <a:uFill>
                  <a:solidFill>
                    <a:srgbClr val="168BBA"/>
                  </a:solidFill>
                </a:uFill>
                <a:latin typeface="Corbel"/>
                <a:cs typeface="Corbel"/>
              </a:rPr>
              <a:t>Approach</a:t>
            </a:r>
            <a:r>
              <a:rPr sz="1200" u="sng" dirty="0">
                <a:solidFill>
                  <a:srgbClr val="168BBA"/>
                </a:solidFill>
                <a:uFill>
                  <a:solidFill>
                    <a:srgbClr val="168BBA"/>
                  </a:solidFill>
                </a:uFill>
                <a:latin typeface="Corbel"/>
                <a:cs typeface="Corbel"/>
              </a:rPr>
              <a:t> </a:t>
            </a:r>
            <a:r>
              <a:rPr sz="1200" u="sng" spc="-5" dirty="0">
                <a:solidFill>
                  <a:srgbClr val="168BBA"/>
                </a:solidFill>
                <a:uFill>
                  <a:solidFill>
                    <a:srgbClr val="168BBA"/>
                  </a:solidFill>
                </a:uFill>
                <a:latin typeface="Corbel"/>
                <a:cs typeface="Corbel"/>
              </a:rPr>
              <a:t>to</a:t>
            </a:r>
            <a:r>
              <a:rPr sz="1200" u="sng" spc="-55" dirty="0">
                <a:solidFill>
                  <a:srgbClr val="168BBA"/>
                </a:solidFill>
                <a:uFill>
                  <a:solidFill>
                    <a:srgbClr val="168BBA"/>
                  </a:solidFill>
                </a:uFill>
                <a:latin typeface="Corbel"/>
                <a:cs typeface="Corbel"/>
              </a:rPr>
              <a:t> </a:t>
            </a:r>
            <a:r>
              <a:rPr sz="1200" u="sng" spc="-5" dirty="0">
                <a:solidFill>
                  <a:srgbClr val="168BBA"/>
                </a:solidFill>
                <a:uFill>
                  <a:solidFill>
                    <a:srgbClr val="168BBA"/>
                  </a:solidFill>
                </a:uFill>
                <a:latin typeface="Corbel"/>
                <a:cs typeface="Corbel"/>
              </a:rPr>
              <a:t>Antibiotic </a:t>
            </a:r>
            <a:r>
              <a:rPr sz="1200" u="sng" spc="-10" dirty="0">
                <a:solidFill>
                  <a:srgbClr val="168BBA"/>
                </a:solidFill>
                <a:uFill>
                  <a:solidFill>
                    <a:srgbClr val="168BBA"/>
                  </a:solidFill>
                </a:uFill>
                <a:latin typeface="Corbel"/>
                <a:cs typeface="Corbel"/>
              </a:rPr>
              <a:t>Discovery</a:t>
            </a:r>
            <a:r>
              <a:rPr sz="1200" spc="-10" dirty="0">
                <a:solidFill>
                  <a:srgbClr val="FFFFFF"/>
                </a:solidFill>
                <a:latin typeface="Corbel"/>
                <a:cs typeface="Corbel"/>
              </a:rPr>
              <a:t>,</a:t>
            </a:r>
            <a:r>
              <a:rPr sz="1200" spc="-50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orbel"/>
                <a:cs typeface="Corbel"/>
              </a:rPr>
              <a:t>Cell </a:t>
            </a:r>
            <a:r>
              <a:rPr sz="1200" spc="-20" dirty="0">
                <a:solidFill>
                  <a:srgbClr val="FFFFFF"/>
                </a:solidFill>
                <a:latin typeface="Corbel"/>
                <a:cs typeface="Corbel"/>
              </a:rPr>
              <a:t>2020</a:t>
            </a:r>
            <a:endParaRPr sz="1200">
              <a:latin typeface="Corbel"/>
              <a:cs typeface="Corbe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106168" y="365760"/>
            <a:ext cx="7921752" cy="49987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 idx="4294967295"/>
          </p:nvPr>
        </p:nvSpPr>
        <p:spPr>
          <a:xfrm>
            <a:off x="1025913" y="1137718"/>
            <a:ext cx="9853613" cy="512763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spc="-20" dirty="0"/>
              <a:t>Graph</a:t>
            </a:r>
            <a:r>
              <a:rPr sz="3200" b="1" spc="-10" dirty="0"/>
              <a:t> </a:t>
            </a:r>
            <a:r>
              <a:rPr sz="3200" b="1" spc="-15" dirty="0"/>
              <a:t>generation</a:t>
            </a:r>
            <a:r>
              <a:rPr sz="3200" b="1" spc="-15" dirty="0">
                <a:solidFill>
                  <a:srgbClr val="000000"/>
                </a:solidFill>
              </a:rPr>
              <a:t>:</a:t>
            </a:r>
            <a:r>
              <a:rPr sz="3200" b="1" dirty="0">
                <a:solidFill>
                  <a:srgbClr val="000000"/>
                </a:solidFill>
              </a:rPr>
              <a:t> </a:t>
            </a:r>
            <a:r>
              <a:rPr sz="3200" spc="-15" dirty="0">
                <a:solidFill>
                  <a:srgbClr val="000000"/>
                </a:solidFill>
              </a:rPr>
              <a:t>Generating</a:t>
            </a:r>
            <a:r>
              <a:rPr sz="3200" spc="-5" dirty="0">
                <a:solidFill>
                  <a:srgbClr val="000000"/>
                </a:solidFill>
              </a:rPr>
              <a:t> </a:t>
            </a:r>
            <a:r>
              <a:rPr sz="3200" spc="-15" dirty="0">
                <a:solidFill>
                  <a:srgbClr val="000000"/>
                </a:solidFill>
              </a:rPr>
              <a:t>novel</a:t>
            </a:r>
            <a:r>
              <a:rPr sz="3200" spc="-70" dirty="0">
                <a:solidFill>
                  <a:srgbClr val="000000"/>
                </a:solidFill>
              </a:rPr>
              <a:t> </a:t>
            </a:r>
            <a:r>
              <a:rPr sz="3200" spc="-5" dirty="0">
                <a:solidFill>
                  <a:srgbClr val="000000"/>
                </a:solidFill>
                <a:latin typeface="Corbel"/>
                <a:cs typeface="Corbel"/>
              </a:rPr>
              <a:t>molecules</a:t>
            </a:r>
            <a:endParaRPr sz="3200" dirty="0">
              <a:latin typeface="Corbel"/>
              <a:cs typeface="Corbel"/>
            </a:endParaRPr>
          </a:p>
        </p:txBody>
      </p:sp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20701" y="1773639"/>
            <a:ext cx="9758825" cy="1586836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274984" y="4506483"/>
            <a:ext cx="2197865" cy="2050972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751822" y="4522918"/>
            <a:ext cx="940900" cy="1994736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784195" y="3804411"/>
            <a:ext cx="3850747" cy="51054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900"/>
              </a:lnSpc>
              <a:spcBef>
                <a:spcPts val="180"/>
              </a:spcBef>
            </a:pPr>
            <a:r>
              <a:rPr sz="1600" b="1" spc="-5" dirty="0">
                <a:solidFill>
                  <a:srgbClr val="C00000"/>
                </a:solidFill>
                <a:latin typeface="Arial"/>
                <a:cs typeface="Arial"/>
              </a:rPr>
              <a:t>Use case 1</a:t>
            </a:r>
            <a:r>
              <a:rPr sz="1600" b="1" spc="-5" dirty="0">
                <a:latin typeface="Arial"/>
                <a:cs typeface="Arial"/>
              </a:rPr>
              <a:t>: Generate novel molecules </a:t>
            </a:r>
            <a:r>
              <a:rPr sz="1600" b="1" spc="-430" dirty="0">
                <a:latin typeface="Arial"/>
                <a:cs typeface="Arial"/>
              </a:rPr>
              <a:t> </a:t>
            </a:r>
            <a:r>
              <a:rPr sz="1600" b="1" dirty="0">
                <a:latin typeface="Arial"/>
                <a:cs typeface="Arial"/>
              </a:rPr>
              <a:t>with</a:t>
            </a:r>
            <a:r>
              <a:rPr sz="1600" b="1" spc="-5" dirty="0">
                <a:latin typeface="Arial"/>
                <a:cs typeface="Arial"/>
              </a:rPr>
              <a:t> high</a:t>
            </a:r>
            <a:r>
              <a:rPr sz="1600" b="1" dirty="0">
                <a:latin typeface="Arial"/>
                <a:cs typeface="Arial"/>
              </a:rPr>
              <a:t> </a:t>
            </a:r>
            <a:r>
              <a:rPr sz="1600" b="1" spc="-5" dirty="0">
                <a:latin typeface="Arial"/>
                <a:cs typeface="Arial"/>
              </a:rPr>
              <a:t>drug</a:t>
            </a:r>
            <a:r>
              <a:rPr sz="1600" b="1" dirty="0">
                <a:latin typeface="Arial"/>
                <a:cs typeface="Arial"/>
              </a:rPr>
              <a:t> </a:t>
            </a:r>
            <a:r>
              <a:rPr sz="1600" b="1" spc="-5" dirty="0">
                <a:latin typeface="Arial"/>
                <a:cs typeface="Arial"/>
              </a:rPr>
              <a:t>likeness</a:t>
            </a:r>
            <a:endParaRPr sz="1600" dirty="0">
              <a:latin typeface="Arial"/>
              <a:cs typeface="Arial"/>
            </a:endParaRPr>
          </a:p>
        </p:txBody>
      </p:sp>
      <p:pic>
        <p:nvPicPr>
          <p:cNvPr id="8" name="object 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928158" y="4502430"/>
            <a:ext cx="1163737" cy="1995983"/>
          </a:xfrm>
          <a:prstGeom prst="rect">
            <a:avLst/>
          </a:prstGeom>
        </p:spPr>
      </p:pic>
      <p:grpSp>
        <p:nvGrpSpPr>
          <p:cNvPr id="9" name="object 9"/>
          <p:cNvGrpSpPr/>
          <p:nvPr/>
        </p:nvGrpSpPr>
        <p:grpSpPr>
          <a:xfrm>
            <a:off x="8115190" y="5203782"/>
            <a:ext cx="692150" cy="381635"/>
            <a:chOff x="6591190" y="5203781"/>
            <a:chExt cx="692150" cy="381635"/>
          </a:xfrm>
        </p:grpSpPr>
        <p:sp>
          <p:nvSpPr>
            <p:cNvPr id="10" name="object 10"/>
            <p:cNvSpPr/>
            <p:nvPr/>
          </p:nvSpPr>
          <p:spPr>
            <a:xfrm>
              <a:off x="6613415" y="5226006"/>
              <a:ext cx="647700" cy="337185"/>
            </a:xfrm>
            <a:custGeom>
              <a:avLst/>
              <a:gdLst/>
              <a:ahLst/>
              <a:cxnLst/>
              <a:rect l="l" t="t" r="r" b="b"/>
              <a:pathLst>
                <a:path w="647700" h="337185">
                  <a:moveTo>
                    <a:pt x="479404" y="0"/>
                  </a:moveTo>
                  <a:lnTo>
                    <a:pt x="479404" y="84147"/>
                  </a:lnTo>
                  <a:lnTo>
                    <a:pt x="0" y="84147"/>
                  </a:lnTo>
                  <a:lnTo>
                    <a:pt x="0" y="252444"/>
                  </a:lnTo>
                  <a:lnTo>
                    <a:pt x="479404" y="252444"/>
                  </a:lnTo>
                  <a:lnTo>
                    <a:pt x="479404" y="336591"/>
                  </a:lnTo>
                  <a:lnTo>
                    <a:pt x="647700" y="168296"/>
                  </a:lnTo>
                  <a:lnTo>
                    <a:pt x="479404" y="0"/>
                  </a:lnTo>
                  <a:close/>
                </a:path>
              </a:pathLst>
            </a:custGeom>
            <a:solidFill>
              <a:srgbClr val="F0AD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613415" y="5226006"/>
              <a:ext cx="647700" cy="337185"/>
            </a:xfrm>
            <a:custGeom>
              <a:avLst/>
              <a:gdLst/>
              <a:ahLst/>
              <a:cxnLst/>
              <a:rect l="l" t="t" r="r" b="b"/>
              <a:pathLst>
                <a:path w="647700" h="337185">
                  <a:moveTo>
                    <a:pt x="0" y="84148"/>
                  </a:moveTo>
                  <a:lnTo>
                    <a:pt x="479404" y="84148"/>
                  </a:lnTo>
                  <a:lnTo>
                    <a:pt x="479404" y="0"/>
                  </a:lnTo>
                  <a:lnTo>
                    <a:pt x="647700" y="168296"/>
                  </a:lnTo>
                  <a:lnTo>
                    <a:pt x="479404" y="336592"/>
                  </a:lnTo>
                  <a:lnTo>
                    <a:pt x="479404" y="252444"/>
                  </a:lnTo>
                  <a:lnTo>
                    <a:pt x="0" y="252444"/>
                  </a:lnTo>
                  <a:lnTo>
                    <a:pt x="0" y="84148"/>
                  </a:lnTo>
                  <a:close/>
                </a:path>
              </a:pathLst>
            </a:custGeom>
            <a:ln w="44450">
              <a:solidFill>
                <a:srgbClr val="B07E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6414302" y="3807460"/>
            <a:ext cx="4187190" cy="51054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900"/>
              </a:lnSpc>
              <a:spcBef>
                <a:spcPts val="180"/>
              </a:spcBef>
            </a:pPr>
            <a:r>
              <a:rPr sz="1600" b="1" spc="-5" dirty="0">
                <a:solidFill>
                  <a:srgbClr val="C00000"/>
                </a:solidFill>
                <a:latin typeface="Arial"/>
                <a:cs typeface="Arial"/>
              </a:rPr>
              <a:t>Use case 2</a:t>
            </a:r>
            <a:r>
              <a:rPr sz="1600" b="1" spc="-5" dirty="0">
                <a:latin typeface="Arial"/>
                <a:cs typeface="Arial"/>
              </a:rPr>
              <a:t>:</a:t>
            </a:r>
            <a:r>
              <a:rPr sz="1600" b="1" spc="10" dirty="0">
                <a:latin typeface="Arial"/>
                <a:cs typeface="Arial"/>
              </a:rPr>
              <a:t> </a:t>
            </a:r>
            <a:r>
              <a:rPr sz="1600" b="1" dirty="0">
                <a:latin typeface="Arial"/>
                <a:cs typeface="Arial"/>
              </a:rPr>
              <a:t>Optimize</a:t>
            </a:r>
            <a:r>
              <a:rPr sz="1600" b="1" spc="-5" dirty="0">
                <a:latin typeface="Arial"/>
                <a:cs typeface="Arial"/>
              </a:rPr>
              <a:t> existing molecules</a:t>
            </a:r>
            <a:r>
              <a:rPr sz="1600" b="1" dirty="0">
                <a:latin typeface="Arial"/>
                <a:cs typeface="Arial"/>
              </a:rPr>
              <a:t> to </a:t>
            </a:r>
            <a:r>
              <a:rPr sz="1600" b="1" spc="-430" dirty="0">
                <a:latin typeface="Arial"/>
                <a:cs typeface="Arial"/>
              </a:rPr>
              <a:t> </a:t>
            </a:r>
            <a:r>
              <a:rPr sz="1600" b="1" spc="-5" dirty="0">
                <a:latin typeface="Arial"/>
                <a:cs typeface="Arial"/>
              </a:rPr>
              <a:t>have desirable</a:t>
            </a:r>
            <a:r>
              <a:rPr sz="1600" b="1" dirty="0">
                <a:latin typeface="Arial"/>
                <a:cs typeface="Arial"/>
              </a:rPr>
              <a:t> </a:t>
            </a:r>
            <a:r>
              <a:rPr sz="1600" b="1" spc="-5" dirty="0">
                <a:latin typeface="Arial"/>
                <a:cs typeface="Arial"/>
              </a:rPr>
              <a:t>properties</a:t>
            </a:r>
            <a:endParaRPr sz="16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685875" y="69595"/>
            <a:ext cx="677799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spc="-35" dirty="0">
                <a:solidFill>
                  <a:srgbClr val="FFFFFF"/>
                </a:solidFill>
                <a:latin typeface="Corbel"/>
                <a:cs typeface="Corbel"/>
              </a:rPr>
              <a:t>You</a:t>
            </a:r>
            <a:r>
              <a:rPr sz="1200" spc="5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1200" dirty="0">
                <a:solidFill>
                  <a:srgbClr val="FFFFFF"/>
                </a:solidFill>
                <a:latin typeface="Corbel"/>
                <a:cs typeface="Corbel"/>
              </a:rPr>
              <a:t>et</a:t>
            </a:r>
            <a:r>
              <a:rPr sz="1200" spc="-5" dirty="0">
                <a:solidFill>
                  <a:srgbClr val="FFFFFF"/>
                </a:solidFill>
                <a:latin typeface="Corbel"/>
                <a:cs typeface="Corbel"/>
              </a:rPr>
              <a:t> al.,</a:t>
            </a:r>
            <a:r>
              <a:rPr sz="1200" spc="-50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1200" u="sng" spc="-5" dirty="0">
                <a:solidFill>
                  <a:srgbClr val="168BBA"/>
                </a:solidFill>
                <a:uFill>
                  <a:solidFill>
                    <a:srgbClr val="168BBA"/>
                  </a:solidFill>
                </a:uFill>
                <a:latin typeface="Corbel"/>
                <a:cs typeface="Corbel"/>
              </a:rPr>
              <a:t>Graph</a:t>
            </a:r>
            <a:r>
              <a:rPr sz="1200" u="sng" spc="-50" dirty="0">
                <a:solidFill>
                  <a:srgbClr val="168BBA"/>
                </a:solidFill>
                <a:uFill>
                  <a:solidFill>
                    <a:srgbClr val="168BBA"/>
                  </a:solidFill>
                </a:uFill>
                <a:latin typeface="Corbel"/>
                <a:cs typeface="Corbel"/>
              </a:rPr>
              <a:t> </a:t>
            </a:r>
            <a:r>
              <a:rPr sz="1200" u="sng" spc="-5" dirty="0">
                <a:solidFill>
                  <a:srgbClr val="168BBA"/>
                </a:solidFill>
                <a:uFill>
                  <a:solidFill>
                    <a:srgbClr val="168BBA"/>
                  </a:solidFill>
                </a:uFill>
                <a:latin typeface="Corbel"/>
                <a:cs typeface="Corbel"/>
              </a:rPr>
              <a:t>Convolutional</a:t>
            </a:r>
            <a:r>
              <a:rPr sz="1200" u="sng" dirty="0">
                <a:solidFill>
                  <a:srgbClr val="168BBA"/>
                </a:solidFill>
                <a:uFill>
                  <a:solidFill>
                    <a:srgbClr val="168BBA"/>
                  </a:solidFill>
                </a:uFill>
                <a:latin typeface="Corbel"/>
                <a:cs typeface="Corbel"/>
              </a:rPr>
              <a:t> </a:t>
            </a:r>
            <a:r>
              <a:rPr sz="1200" u="sng" spc="-15" dirty="0">
                <a:solidFill>
                  <a:srgbClr val="168BBA"/>
                </a:solidFill>
                <a:uFill>
                  <a:solidFill>
                    <a:srgbClr val="168BBA"/>
                  </a:solidFill>
                </a:uFill>
                <a:latin typeface="Corbel"/>
                <a:cs typeface="Corbel"/>
              </a:rPr>
              <a:t>Policy</a:t>
            </a:r>
            <a:r>
              <a:rPr sz="1200" u="sng" dirty="0">
                <a:solidFill>
                  <a:srgbClr val="168BBA"/>
                </a:solidFill>
                <a:uFill>
                  <a:solidFill>
                    <a:srgbClr val="168BBA"/>
                  </a:solidFill>
                </a:uFill>
                <a:latin typeface="Corbel"/>
                <a:cs typeface="Corbel"/>
              </a:rPr>
              <a:t> </a:t>
            </a:r>
            <a:r>
              <a:rPr sz="1200" u="sng" spc="-5" dirty="0">
                <a:solidFill>
                  <a:srgbClr val="168BBA"/>
                </a:solidFill>
                <a:uFill>
                  <a:solidFill>
                    <a:srgbClr val="168BBA"/>
                  </a:solidFill>
                </a:uFill>
                <a:latin typeface="Corbel"/>
                <a:cs typeface="Corbel"/>
              </a:rPr>
              <a:t>Network</a:t>
            </a:r>
            <a:r>
              <a:rPr sz="1200" u="sng" spc="5" dirty="0">
                <a:solidFill>
                  <a:srgbClr val="168BBA"/>
                </a:solidFill>
                <a:uFill>
                  <a:solidFill>
                    <a:srgbClr val="168BBA"/>
                  </a:solidFill>
                </a:uFill>
                <a:latin typeface="Corbel"/>
                <a:cs typeface="Corbel"/>
              </a:rPr>
              <a:t> </a:t>
            </a:r>
            <a:r>
              <a:rPr sz="1200" u="sng" dirty="0">
                <a:solidFill>
                  <a:srgbClr val="168BBA"/>
                </a:solidFill>
                <a:uFill>
                  <a:solidFill>
                    <a:srgbClr val="168BBA"/>
                  </a:solidFill>
                </a:uFill>
                <a:latin typeface="Corbel"/>
                <a:cs typeface="Corbel"/>
              </a:rPr>
              <a:t>for</a:t>
            </a:r>
            <a:r>
              <a:rPr sz="1200" u="sng" spc="-45" dirty="0">
                <a:solidFill>
                  <a:srgbClr val="168BBA"/>
                </a:solidFill>
                <a:uFill>
                  <a:solidFill>
                    <a:srgbClr val="168BBA"/>
                  </a:solidFill>
                </a:uFill>
                <a:latin typeface="Corbel"/>
                <a:cs typeface="Corbel"/>
              </a:rPr>
              <a:t> </a:t>
            </a:r>
            <a:r>
              <a:rPr sz="1200" u="sng" spc="-5" dirty="0">
                <a:solidFill>
                  <a:srgbClr val="168BBA"/>
                </a:solidFill>
                <a:uFill>
                  <a:solidFill>
                    <a:srgbClr val="168BBA"/>
                  </a:solidFill>
                </a:uFill>
                <a:latin typeface="Corbel"/>
                <a:cs typeface="Corbel"/>
              </a:rPr>
              <a:t>Goal-Directed Molecular</a:t>
            </a:r>
            <a:r>
              <a:rPr sz="1200" u="sng" spc="-50" dirty="0">
                <a:solidFill>
                  <a:srgbClr val="168BBA"/>
                </a:solidFill>
                <a:uFill>
                  <a:solidFill>
                    <a:srgbClr val="168BBA"/>
                  </a:solidFill>
                </a:uFill>
                <a:latin typeface="Corbel"/>
                <a:cs typeface="Corbel"/>
              </a:rPr>
              <a:t> </a:t>
            </a:r>
            <a:r>
              <a:rPr sz="1200" u="sng" spc="-5" dirty="0">
                <a:solidFill>
                  <a:srgbClr val="168BBA"/>
                </a:solidFill>
                <a:uFill>
                  <a:solidFill>
                    <a:srgbClr val="168BBA"/>
                  </a:solidFill>
                </a:uFill>
                <a:latin typeface="Corbel"/>
                <a:cs typeface="Corbel"/>
              </a:rPr>
              <a:t>Graph</a:t>
            </a:r>
            <a:r>
              <a:rPr sz="1200" u="sng" spc="-50" dirty="0">
                <a:solidFill>
                  <a:srgbClr val="168BBA"/>
                </a:solidFill>
                <a:uFill>
                  <a:solidFill>
                    <a:srgbClr val="168BBA"/>
                  </a:solidFill>
                </a:uFill>
                <a:latin typeface="Corbel"/>
                <a:cs typeface="Corbel"/>
              </a:rPr>
              <a:t> </a:t>
            </a:r>
            <a:r>
              <a:rPr sz="1200" u="sng" spc="-5" dirty="0">
                <a:solidFill>
                  <a:srgbClr val="168BBA"/>
                </a:solidFill>
                <a:uFill>
                  <a:solidFill>
                    <a:srgbClr val="168BBA"/>
                  </a:solidFill>
                </a:uFill>
                <a:latin typeface="Corbel"/>
                <a:cs typeface="Corbel"/>
              </a:rPr>
              <a:t>Generation</a:t>
            </a:r>
            <a:r>
              <a:rPr sz="1200" spc="-5" dirty="0">
                <a:solidFill>
                  <a:srgbClr val="FFFFFF"/>
                </a:solidFill>
                <a:latin typeface="Corbel"/>
                <a:cs typeface="Corbel"/>
              </a:rPr>
              <a:t>, </a:t>
            </a:r>
            <a:r>
              <a:rPr sz="1200" dirty="0">
                <a:solidFill>
                  <a:srgbClr val="FFFFFF"/>
                </a:solidFill>
                <a:latin typeface="Corbel"/>
                <a:cs typeface="Corbel"/>
              </a:rPr>
              <a:t>NeurIPS</a:t>
            </a:r>
            <a:r>
              <a:rPr sz="1200" spc="5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orbel"/>
                <a:cs typeface="Corbel"/>
              </a:rPr>
              <a:t>2018</a:t>
            </a:r>
            <a:endParaRPr sz="1200">
              <a:latin typeface="Corbel"/>
              <a:cs typeface="Corbe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109217" y="347471"/>
            <a:ext cx="7793735" cy="55168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 idx="4294967295"/>
          </p:nvPr>
        </p:nvSpPr>
        <p:spPr>
          <a:xfrm>
            <a:off x="1026160" y="1149667"/>
            <a:ext cx="7102475" cy="512762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spc="-20" dirty="0">
                <a:solidFill>
                  <a:srgbClr val="000000"/>
                </a:solidFill>
              </a:rPr>
              <a:t>Physical</a:t>
            </a:r>
            <a:r>
              <a:rPr sz="3200" b="1" spc="-10" dirty="0">
                <a:solidFill>
                  <a:srgbClr val="000000"/>
                </a:solidFill>
              </a:rPr>
              <a:t> </a:t>
            </a:r>
            <a:r>
              <a:rPr sz="3200" b="1" spc="-5" dirty="0">
                <a:solidFill>
                  <a:srgbClr val="000000"/>
                </a:solidFill>
              </a:rPr>
              <a:t>simulation</a:t>
            </a:r>
            <a:r>
              <a:rPr sz="3200" b="1" spc="-15" dirty="0">
                <a:solidFill>
                  <a:srgbClr val="000000"/>
                </a:solidFill>
              </a:rPr>
              <a:t> </a:t>
            </a:r>
            <a:r>
              <a:rPr sz="3200" b="1" spc="-5" dirty="0">
                <a:solidFill>
                  <a:srgbClr val="000000"/>
                </a:solidFill>
              </a:rPr>
              <a:t>as</a:t>
            </a:r>
            <a:r>
              <a:rPr sz="3200" b="1" spc="-15" dirty="0">
                <a:solidFill>
                  <a:srgbClr val="000000"/>
                </a:solidFill>
              </a:rPr>
              <a:t> </a:t>
            </a:r>
            <a:r>
              <a:rPr sz="3200" b="1" dirty="0">
                <a:solidFill>
                  <a:srgbClr val="000000"/>
                </a:solidFill>
              </a:rPr>
              <a:t>a</a:t>
            </a:r>
            <a:r>
              <a:rPr sz="3200" b="1" spc="-15" dirty="0">
                <a:solidFill>
                  <a:srgbClr val="000000"/>
                </a:solidFill>
              </a:rPr>
              <a:t> </a:t>
            </a:r>
            <a:r>
              <a:rPr sz="3200" b="1" spc="-20" dirty="0">
                <a:solidFill>
                  <a:srgbClr val="000000"/>
                </a:solidFill>
              </a:rPr>
              <a:t>graph:</a:t>
            </a:r>
            <a:endParaRPr sz="3200" dirty="0"/>
          </a:p>
        </p:txBody>
      </p:sp>
      <p:sp>
        <p:nvSpPr>
          <p:cNvPr id="4" name="object 4"/>
          <p:cNvSpPr txBox="1"/>
          <p:nvPr/>
        </p:nvSpPr>
        <p:spPr>
          <a:xfrm>
            <a:off x="2142109" y="1775460"/>
            <a:ext cx="6363335" cy="10071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2740" indent="-320040">
              <a:spcBef>
                <a:spcPts val="100"/>
              </a:spcBef>
              <a:buClr>
                <a:srgbClr val="F0AD00"/>
              </a:buClr>
              <a:buSzPct val="81250"/>
              <a:buFont typeface="Wingdings 2"/>
              <a:buChar char=""/>
              <a:tabLst>
                <a:tab pos="332105" algn="l"/>
                <a:tab pos="332740" algn="l"/>
              </a:tabLst>
            </a:pPr>
            <a:r>
              <a:rPr sz="3200" b="1" spc="-5" dirty="0">
                <a:solidFill>
                  <a:srgbClr val="C00000"/>
                </a:solidFill>
                <a:latin typeface="Calibri"/>
                <a:cs typeface="Calibri"/>
              </a:rPr>
              <a:t>Nodes</a:t>
            </a:r>
            <a:r>
              <a:rPr sz="3200" spc="-5" dirty="0">
                <a:latin typeface="Calibri"/>
                <a:cs typeface="Calibri"/>
              </a:rPr>
              <a:t>: </a:t>
            </a:r>
            <a:r>
              <a:rPr sz="3200" spc="-15" dirty="0">
                <a:latin typeface="Calibri"/>
                <a:cs typeface="Calibri"/>
              </a:rPr>
              <a:t>Particles</a:t>
            </a:r>
            <a:endParaRPr sz="3200">
              <a:latin typeface="Calibri"/>
              <a:cs typeface="Calibri"/>
            </a:endParaRPr>
          </a:p>
          <a:p>
            <a:pPr marL="332740" indent="-320040">
              <a:spcBef>
                <a:spcPts val="45"/>
              </a:spcBef>
              <a:buClr>
                <a:srgbClr val="F0AD00"/>
              </a:buClr>
              <a:buSzPct val="81250"/>
              <a:buFont typeface="Wingdings 2"/>
              <a:buChar char=""/>
              <a:tabLst>
                <a:tab pos="332105" algn="l"/>
                <a:tab pos="332740" algn="l"/>
              </a:tabLst>
            </a:pPr>
            <a:r>
              <a:rPr sz="3200" b="1" spc="-20" dirty="0">
                <a:solidFill>
                  <a:srgbClr val="C00000"/>
                </a:solidFill>
                <a:latin typeface="Calibri"/>
                <a:cs typeface="Calibri"/>
              </a:rPr>
              <a:t>Edges</a:t>
            </a:r>
            <a:r>
              <a:rPr sz="3200" spc="-20" dirty="0">
                <a:latin typeface="Calibri"/>
                <a:cs typeface="Calibri"/>
              </a:rPr>
              <a:t>: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Interaction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between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particles</a:t>
            </a:r>
            <a:endParaRPr sz="32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483958" y="2895601"/>
            <a:ext cx="1828799" cy="182880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181600" y="2895601"/>
            <a:ext cx="1828800" cy="182880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721673" y="2895601"/>
            <a:ext cx="1828800" cy="182880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522342" y="4846321"/>
            <a:ext cx="1828799" cy="1828799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181600" y="4842926"/>
            <a:ext cx="1828800" cy="1828799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7703950" y="4846321"/>
            <a:ext cx="1828799" cy="1828799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4402316" y="69595"/>
            <a:ext cx="600583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spc="-5" dirty="0">
                <a:solidFill>
                  <a:srgbClr val="FFFFFF"/>
                </a:solidFill>
                <a:latin typeface="Corbel"/>
                <a:cs typeface="Corbel"/>
              </a:rPr>
              <a:t>Sanchez-Gonzalez</a:t>
            </a:r>
            <a:r>
              <a:rPr sz="1200" dirty="0">
                <a:solidFill>
                  <a:srgbClr val="FFFFFF"/>
                </a:solidFill>
                <a:latin typeface="Corbel"/>
                <a:cs typeface="Corbel"/>
              </a:rPr>
              <a:t> et</a:t>
            </a:r>
            <a:r>
              <a:rPr sz="1200" spc="-5" dirty="0">
                <a:solidFill>
                  <a:srgbClr val="FFFFFF"/>
                </a:solidFill>
                <a:latin typeface="Corbel"/>
                <a:cs typeface="Corbel"/>
              </a:rPr>
              <a:t> al., </a:t>
            </a:r>
            <a:r>
              <a:rPr sz="1200" u="sng" dirty="0">
                <a:solidFill>
                  <a:srgbClr val="168BBA"/>
                </a:solidFill>
                <a:uFill>
                  <a:solidFill>
                    <a:srgbClr val="168BBA"/>
                  </a:solidFill>
                </a:uFill>
                <a:latin typeface="Corbel"/>
                <a:cs typeface="Corbel"/>
              </a:rPr>
              <a:t>Learning </a:t>
            </a:r>
            <a:r>
              <a:rPr sz="1200" u="sng" spc="-5" dirty="0">
                <a:solidFill>
                  <a:srgbClr val="168BBA"/>
                </a:solidFill>
                <a:uFill>
                  <a:solidFill>
                    <a:srgbClr val="168BBA"/>
                  </a:solidFill>
                </a:uFill>
                <a:latin typeface="Corbel"/>
                <a:cs typeface="Corbel"/>
              </a:rPr>
              <a:t>to simulate</a:t>
            </a:r>
            <a:r>
              <a:rPr sz="1200" u="sng" dirty="0">
                <a:solidFill>
                  <a:srgbClr val="168BBA"/>
                </a:solidFill>
                <a:uFill>
                  <a:solidFill>
                    <a:srgbClr val="168BBA"/>
                  </a:solidFill>
                </a:uFill>
                <a:latin typeface="Corbel"/>
                <a:cs typeface="Corbel"/>
              </a:rPr>
              <a:t> </a:t>
            </a:r>
            <a:r>
              <a:rPr sz="1200" u="sng" spc="-5" dirty="0">
                <a:solidFill>
                  <a:srgbClr val="168BBA"/>
                </a:solidFill>
                <a:uFill>
                  <a:solidFill>
                    <a:srgbClr val="168BBA"/>
                  </a:solidFill>
                </a:uFill>
                <a:latin typeface="Corbel"/>
                <a:cs typeface="Corbel"/>
              </a:rPr>
              <a:t>complex</a:t>
            </a:r>
            <a:r>
              <a:rPr sz="1200" u="sng" spc="5" dirty="0">
                <a:solidFill>
                  <a:srgbClr val="168BBA"/>
                </a:solidFill>
                <a:uFill>
                  <a:solidFill>
                    <a:srgbClr val="168BBA"/>
                  </a:solidFill>
                </a:uFill>
                <a:latin typeface="Corbel"/>
                <a:cs typeface="Corbel"/>
              </a:rPr>
              <a:t> </a:t>
            </a:r>
            <a:r>
              <a:rPr sz="1200" u="sng" spc="-5" dirty="0">
                <a:solidFill>
                  <a:srgbClr val="168BBA"/>
                </a:solidFill>
                <a:uFill>
                  <a:solidFill>
                    <a:srgbClr val="168BBA"/>
                  </a:solidFill>
                </a:uFill>
                <a:latin typeface="Corbel"/>
                <a:cs typeface="Corbel"/>
              </a:rPr>
              <a:t>physics</a:t>
            </a:r>
            <a:r>
              <a:rPr sz="1200" u="sng" dirty="0">
                <a:solidFill>
                  <a:srgbClr val="168BBA"/>
                </a:solidFill>
                <a:uFill>
                  <a:solidFill>
                    <a:srgbClr val="168BBA"/>
                  </a:solidFill>
                </a:uFill>
                <a:latin typeface="Corbel"/>
                <a:cs typeface="Corbel"/>
              </a:rPr>
              <a:t> </a:t>
            </a:r>
            <a:r>
              <a:rPr sz="1200" u="sng" spc="-5" dirty="0">
                <a:solidFill>
                  <a:srgbClr val="168BBA"/>
                </a:solidFill>
                <a:uFill>
                  <a:solidFill>
                    <a:srgbClr val="168BBA"/>
                  </a:solidFill>
                </a:uFill>
                <a:latin typeface="Corbel"/>
                <a:cs typeface="Corbel"/>
              </a:rPr>
              <a:t>with</a:t>
            </a:r>
            <a:r>
              <a:rPr sz="1200" u="sng" dirty="0">
                <a:solidFill>
                  <a:srgbClr val="168BBA"/>
                </a:solidFill>
                <a:uFill>
                  <a:solidFill>
                    <a:srgbClr val="168BBA"/>
                  </a:solidFill>
                </a:uFill>
                <a:latin typeface="Corbel"/>
                <a:cs typeface="Corbel"/>
              </a:rPr>
              <a:t> </a:t>
            </a:r>
            <a:r>
              <a:rPr sz="1200" u="sng" spc="-5" dirty="0">
                <a:solidFill>
                  <a:srgbClr val="168BBA"/>
                </a:solidFill>
                <a:uFill>
                  <a:solidFill>
                    <a:srgbClr val="168BBA"/>
                  </a:solidFill>
                </a:uFill>
                <a:latin typeface="Corbel"/>
                <a:cs typeface="Corbel"/>
              </a:rPr>
              <a:t>graph</a:t>
            </a:r>
            <a:r>
              <a:rPr sz="1200" u="sng" dirty="0">
                <a:solidFill>
                  <a:srgbClr val="168BBA"/>
                </a:solidFill>
                <a:uFill>
                  <a:solidFill>
                    <a:srgbClr val="168BBA"/>
                  </a:solidFill>
                </a:uFill>
                <a:latin typeface="Corbel"/>
                <a:cs typeface="Corbel"/>
              </a:rPr>
              <a:t> </a:t>
            </a:r>
            <a:r>
              <a:rPr sz="1200" u="sng" spc="-5" dirty="0">
                <a:solidFill>
                  <a:srgbClr val="168BBA"/>
                </a:solidFill>
                <a:uFill>
                  <a:solidFill>
                    <a:srgbClr val="168BBA"/>
                  </a:solidFill>
                </a:uFill>
                <a:latin typeface="Corbel"/>
                <a:cs typeface="Corbel"/>
              </a:rPr>
              <a:t>networks</a:t>
            </a:r>
            <a:r>
              <a:rPr sz="1200" spc="-5" dirty="0">
                <a:solidFill>
                  <a:srgbClr val="FFFFFF"/>
                </a:solidFill>
                <a:latin typeface="Corbel"/>
                <a:cs typeface="Corbel"/>
              </a:rPr>
              <a:t>, </a:t>
            </a:r>
            <a:r>
              <a:rPr sz="1200" dirty="0">
                <a:solidFill>
                  <a:srgbClr val="FFFFFF"/>
                </a:solidFill>
                <a:latin typeface="Corbel"/>
                <a:cs typeface="Corbel"/>
              </a:rPr>
              <a:t>ICML</a:t>
            </a:r>
            <a:r>
              <a:rPr sz="1200" spc="-5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1200" spc="-20" dirty="0">
                <a:solidFill>
                  <a:srgbClr val="FFFFFF"/>
                </a:solidFill>
                <a:latin typeface="Corbel"/>
                <a:cs typeface="Corbel"/>
              </a:rPr>
              <a:t>2020</a:t>
            </a:r>
            <a:endParaRPr sz="1200" dirty="0">
              <a:latin typeface="Corbel"/>
              <a:cs typeface="Corbel"/>
            </a:endParaRPr>
          </a:p>
        </p:txBody>
      </p:sp>
      <p:pic>
        <p:nvPicPr>
          <p:cNvPr id="1026" name="Picture 2" descr="WaterRamps rollout">
            <a:extLst>
              <a:ext uri="{FF2B5EF4-FFF2-40B4-BE49-F238E27FC236}">
                <a16:creationId xmlns:a16="http://schemas.microsoft.com/office/drawing/2014/main" id="{ABB9DEEC-54A0-4FE6-8F01-813DB87D912E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2109" y="2765774"/>
            <a:ext cx="7993224" cy="3996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097023" y="347472"/>
            <a:ext cx="7915656" cy="55778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 idx="4294967295"/>
          </p:nvPr>
        </p:nvSpPr>
        <p:spPr>
          <a:xfrm>
            <a:off x="1320800" y="1111408"/>
            <a:ext cx="5699125" cy="512762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dirty="0">
                <a:solidFill>
                  <a:srgbClr val="000000"/>
                </a:solidFill>
              </a:rPr>
              <a:t>A</a:t>
            </a:r>
            <a:r>
              <a:rPr sz="3200" b="1" spc="-30" dirty="0">
                <a:solidFill>
                  <a:srgbClr val="000000"/>
                </a:solidFill>
              </a:rPr>
              <a:t> </a:t>
            </a:r>
            <a:r>
              <a:rPr sz="3200" b="1" spc="-20" dirty="0">
                <a:solidFill>
                  <a:srgbClr val="000000"/>
                </a:solidFill>
              </a:rPr>
              <a:t>graph</a:t>
            </a:r>
            <a:r>
              <a:rPr sz="3200" b="1" spc="-30" dirty="0">
                <a:solidFill>
                  <a:srgbClr val="000000"/>
                </a:solidFill>
              </a:rPr>
              <a:t> </a:t>
            </a:r>
            <a:r>
              <a:rPr sz="3200" b="1" spc="-5" dirty="0">
                <a:solidFill>
                  <a:srgbClr val="000000"/>
                </a:solidFill>
              </a:rPr>
              <a:t>evolution</a:t>
            </a:r>
            <a:r>
              <a:rPr sz="3200" b="1" spc="-30" dirty="0">
                <a:solidFill>
                  <a:srgbClr val="000000"/>
                </a:solidFill>
              </a:rPr>
              <a:t> </a:t>
            </a:r>
            <a:r>
              <a:rPr sz="3200" b="1" spc="-10" dirty="0">
                <a:solidFill>
                  <a:srgbClr val="000000"/>
                </a:solidFill>
              </a:rPr>
              <a:t>task:</a:t>
            </a:r>
            <a:endParaRPr sz="3200" dirty="0"/>
          </a:p>
        </p:txBody>
      </p:sp>
      <p:sp>
        <p:nvSpPr>
          <p:cNvPr id="4" name="object 4"/>
          <p:cNvSpPr txBox="1"/>
          <p:nvPr/>
        </p:nvSpPr>
        <p:spPr>
          <a:xfrm>
            <a:off x="2142109" y="1830324"/>
            <a:ext cx="727900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2740" indent="-320040">
              <a:spcBef>
                <a:spcPts val="100"/>
              </a:spcBef>
              <a:buClr>
                <a:srgbClr val="F0AD00"/>
              </a:buClr>
              <a:buSzPct val="81250"/>
              <a:buFont typeface="Wingdings 2"/>
              <a:buChar char=""/>
              <a:tabLst>
                <a:tab pos="332105" algn="l"/>
                <a:tab pos="332740" algn="l"/>
              </a:tabLst>
            </a:pPr>
            <a:r>
              <a:rPr sz="3200" b="1" spc="-5" dirty="0">
                <a:solidFill>
                  <a:srgbClr val="C00000"/>
                </a:solidFill>
                <a:latin typeface="Calibri"/>
                <a:cs typeface="Calibri"/>
              </a:rPr>
              <a:t>Goal</a:t>
            </a:r>
            <a:r>
              <a:rPr sz="3200" spc="-5" dirty="0">
                <a:latin typeface="Calibri"/>
                <a:cs typeface="Calibri"/>
              </a:rPr>
              <a:t>: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Predict</a:t>
            </a:r>
            <a:r>
              <a:rPr sz="3200" spc="-5" dirty="0">
                <a:latin typeface="Calibri"/>
                <a:cs typeface="Calibri"/>
              </a:rPr>
              <a:t> how </a:t>
            </a:r>
            <a:r>
              <a:rPr sz="3200" dirty="0">
                <a:latin typeface="Calibri"/>
                <a:cs typeface="Calibri"/>
              </a:rPr>
              <a:t>a </a:t>
            </a:r>
            <a:r>
              <a:rPr sz="3200" spc="-15" dirty="0">
                <a:latin typeface="Calibri"/>
                <a:cs typeface="Calibri"/>
              </a:rPr>
              <a:t>graph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will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evolve</a:t>
            </a:r>
            <a:r>
              <a:rPr sz="3200" spc="-10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over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474850" y="2359295"/>
            <a:ext cx="758825" cy="4744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685"/>
              </a:lnSpc>
            </a:pPr>
            <a:r>
              <a:rPr sz="3200" spc="5" dirty="0">
                <a:latin typeface="Calibri"/>
                <a:cs typeface="Calibri"/>
              </a:rPr>
              <a:t>m</a:t>
            </a:r>
            <a:r>
              <a:rPr sz="3200" dirty="0">
                <a:latin typeface="Calibri"/>
                <a:cs typeface="Calibri"/>
              </a:rPr>
              <a:t>e</a:t>
            </a: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24000" y="2513014"/>
            <a:ext cx="9144000" cy="4040187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4402316" y="69595"/>
            <a:ext cx="600583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spc="-5" dirty="0">
                <a:solidFill>
                  <a:srgbClr val="FFFFFF"/>
                </a:solidFill>
                <a:latin typeface="Corbel"/>
                <a:cs typeface="Corbel"/>
              </a:rPr>
              <a:t>Sanchez-Gonzalez</a:t>
            </a:r>
            <a:r>
              <a:rPr sz="1200" dirty="0">
                <a:solidFill>
                  <a:srgbClr val="FFFFFF"/>
                </a:solidFill>
                <a:latin typeface="Corbel"/>
                <a:cs typeface="Corbel"/>
              </a:rPr>
              <a:t> et</a:t>
            </a:r>
            <a:r>
              <a:rPr sz="1200" spc="-5" dirty="0">
                <a:solidFill>
                  <a:srgbClr val="FFFFFF"/>
                </a:solidFill>
                <a:latin typeface="Corbel"/>
                <a:cs typeface="Corbel"/>
              </a:rPr>
              <a:t> al., </a:t>
            </a:r>
            <a:r>
              <a:rPr sz="1200" u="sng" dirty="0">
                <a:solidFill>
                  <a:srgbClr val="168BBA"/>
                </a:solidFill>
                <a:uFill>
                  <a:solidFill>
                    <a:srgbClr val="168BBA"/>
                  </a:solidFill>
                </a:uFill>
                <a:latin typeface="Corbel"/>
                <a:cs typeface="Corbel"/>
              </a:rPr>
              <a:t>Learning </a:t>
            </a:r>
            <a:r>
              <a:rPr sz="1200" u="sng" spc="-5" dirty="0">
                <a:solidFill>
                  <a:srgbClr val="168BBA"/>
                </a:solidFill>
                <a:uFill>
                  <a:solidFill>
                    <a:srgbClr val="168BBA"/>
                  </a:solidFill>
                </a:uFill>
                <a:latin typeface="Corbel"/>
                <a:cs typeface="Corbel"/>
              </a:rPr>
              <a:t>to simulate</a:t>
            </a:r>
            <a:r>
              <a:rPr sz="1200" u="sng" dirty="0">
                <a:solidFill>
                  <a:srgbClr val="168BBA"/>
                </a:solidFill>
                <a:uFill>
                  <a:solidFill>
                    <a:srgbClr val="168BBA"/>
                  </a:solidFill>
                </a:uFill>
                <a:latin typeface="Corbel"/>
                <a:cs typeface="Corbel"/>
              </a:rPr>
              <a:t> </a:t>
            </a:r>
            <a:r>
              <a:rPr sz="1200" u="sng" spc="-5" dirty="0">
                <a:solidFill>
                  <a:srgbClr val="168BBA"/>
                </a:solidFill>
                <a:uFill>
                  <a:solidFill>
                    <a:srgbClr val="168BBA"/>
                  </a:solidFill>
                </a:uFill>
                <a:latin typeface="Corbel"/>
                <a:cs typeface="Corbel"/>
              </a:rPr>
              <a:t>complex</a:t>
            </a:r>
            <a:r>
              <a:rPr sz="1200" u="sng" spc="5" dirty="0">
                <a:solidFill>
                  <a:srgbClr val="168BBA"/>
                </a:solidFill>
                <a:uFill>
                  <a:solidFill>
                    <a:srgbClr val="168BBA"/>
                  </a:solidFill>
                </a:uFill>
                <a:latin typeface="Corbel"/>
                <a:cs typeface="Corbel"/>
              </a:rPr>
              <a:t> </a:t>
            </a:r>
            <a:r>
              <a:rPr sz="1200" u="sng" spc="-5" dirty="0">
                <a:solidFill>
                  <a:srgbClr val="168BBA"/>
                </a:solidFill>
                <a:uFill>
                  <a:solidFill>
                    <a:srgbClr val="168BBA"/>
                  </a:solidFill>
                </a:uFill>
                <a:latin typeface="Corbel"/>
                <a:cs typeface="Corbel"/>
              </a:rPr>
              <a:t>physics</a:t>
            </a:r>
            <a:r>
              <a:rPr sz="1200" u="sng" dirty="0">
                <a:solidFill>
                  <a:srgbClr val="168BBA"/>
                </a:solidFill>
                <a:uFill>
                  <a:solidFill>
                    <a:srgbClr val="168BBA"/>
                  </a:solidFill>
                </a:uFill>
                <a:latin typeface="Corbel"/>
                <a:cs typeface="Corbel"/>
              </a:rPr>
              <a:t> </a:t>
            </a:r>
            <a:r>
              <a:rPr sz="1200" u="sng" spc="-5" dirty="0">
                <a:solidFill>
                  <a:srgbClr val="168BBA"/>
                </a:solidFill>
                <a:uFill>
                  <a:solidFill>
                    <a:srgbClr val="168BBA"/>
                  </a:solidFill>
                </a:uFill>
                <a:latin typeface="Corbel"/>
                <a:cs typeface="Corbel"/>
              </a:rPr>
              <a:t>with</a:t>
            </a:r>
            <a:r>
              <a:rPr sz="1200" u="sng" dirty="0">
                <a:solidFill>
                  <a:srgbClr val="168BBA"/>
                </a:solidFill>
                <a:uFill>
                  <a:solidFill>
                    <a:srgbClr val="168BBA"/>
                  </a:solidFill>
                </a:uFill>
                <a:latin typeface="Corbel"/>
                <a:cs typeface="Corbel"/>
              </a:rPr>
              <a:t> </a:t>
            </a:r>
            <a:r>
              <a:rPr sz="1200" u="sng" spc="-5" dirty="0">
                <a:solidFill>
                  <a:srgbClr val="168BBA"/>
                </a:solidFill>
                <a:uFill>
                  <a:solidFill>
                    <a:srgbClr val="168BBA"/>
                  </a:solidFill>
                </a:uFill>
                <a:latin typeface="Corbel"/>
                <a:cs typeface="Corbel"/>
              </a:rPr>
              <a:t>graph</a:t>
            </a:r>
            <a:r>
              <a:rPr sz="1200" u="sng" dirty="0">
                <a:solidFill>
                  <a:srgbClr val="168BBA"/>
                </a:solidFill>
                <a:uFill>
                  <a:solidFill>
                    <a:srgbClr val="168BBA"/>
                  </a:solidFill>
                </a:uFill>
                <a:latin typeface="Corbel"/>
                <a:cs typeface="Corbel"/>
              </a:rPr>
              <a:t> </a:t>
            </a:r>
            <a:r>
              <a:rPr sz="1200" u="sng" spc="-5" dirty="0">
                <a:solidFill>
                  <a:srgbClr val="168BBA"/>
                </a:solidFill>
                <a:uFill>
                  <a:solidFill>
                    <a:srgbClr val="168BBA"/>
                  </a:solidFill>
                </a:uFill>
                <a:latin typeface="Corbel"/>
                <a:cs typeface="Corbel"/>
              </a:rPr>
              <a:t>networks</a:t>
            </a:r>
            <a:r>
              <a:rPr sz="1200" spc="-5" dirty="0">
                <a:solidFill>
                  <a:srgbClr val="FFFFFF"/>
                </a:solidFill>
                <a:latin typeface="Corbel"/>
                <a:cs typeface="Corbel"/>
              </a:rPr>
              <a:t>, </a:t>
            </a:r>
            <a:r>
              <a:rPr sz="1200" dirty="0">
                <a:solidFill>
                  <a:srgbClr val="FFFFFF"/>
                </a:solidFill>
                <a:latin typeface="Corbel"/>
                <a:cs typeface="Corbel"/>
              </a:rPr>
              <a:t>ICML</a:t>
            </a:r>
            <a:r>
              <a:rPr sz="1200" spc="-5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1200" spc="-20" dirty="0">
                <a:solidFill>
                  <a:srgbClr val="FFFFFF"/>
                </a:solidFill>
                <a:latin typeface="Corbel"/>
                <a:cs typeface="Corbel"/>
              </a:rPr>
              <a:t>2020</a:t>
            </a:r>
            <a:endParaRPr sz="1200">
              <a:latin typeface="Corbel"/>
              <a:cs typeface="Corbe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4ACB5C6-CBA0-44E7-A032-9CB63D07B6FD}"/>
              </a:ext>
            </a:extLst>
          </p:cNvPr>
          <p:cNvSpPr txBox="1"/>
          <p:nvPr/>
        </p:nvSpPr>
        <p:spPr>
          <a:xfrm>
            <a:off x="1609076" y="1398206"/>
            <a:ext cx="972770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/>
              <a:t>An Introduction </a:t>
            </a:r>
            <a:r>
              <a:rPr lang="en-US" altLang="zh-CN" sz="2400" dirty="0"/>
              <a:t>of the machine learning methods </a:t>
            </a:r>
            <a:r>
              <a:rPr lang="en-US" altLang="zh-CN" sz="2400"/>
              <a:t>on Graphs</a:t>
            </a:r>
            <a:endParaRPr lang="en-US" altLang="zh-C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7D771C0-AE41-4F8D-BC43-438CC73EAD36}"/>
              </a:ext>
            </a:extLst>
          </p:cNvPr>
          <p:cNvSpPr txBox="1"/>
          <p:nvPr/>
        </p:nvSpPr>
        <p:spPr>
          <a:xfrm>
            <a:off x="1067541" y="201513"/>
            <a:ext cx="609452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4000" dirty="0">
                <a:solidFill>
                  <a:srgbClr val="FFD500"/>
                </a:solidFill>
              </a:rPr>
              <a:t>Learning Outcomes</a:t>
            </a:r>
            <a:endParaRPr lang="en-AU" sz="4000" dirty="0">
              <a:solidFill>
                <a:srgbClr val="FFD500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5EC84FA-2F21-4FEE-B750-0826AAB6AB1A}"/>
              </a:ext>
            </a:extLst>
          </p:cNvPr>
          <p:cNvSpPr txBox="1"/>
          <p:nvPr/>
        </p:nvSpPr>
        <p:spPr>
          <a:xfrm>
            <a:off x="7325032" y="6195318"/>
            <a:ext cx="6096000" cy="423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AU" altLang="zh-CN" sz="1600" i="1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Acknowledgement: Jure </a:t>
            </a:r>
            <a:r>
              <a:rPr lang="en-AU" altLang="zh-CN" sz="1600" i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Leskovec</a:t>
            </a:r>
            <a:r>
              <a:rPr lang="en-AU" altLang="zh-CN" sz="1600" i="1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, Stanford University  </a:t>
            </a:r>
            <a:endParaRPr lang="zh-CN" altLang="en-US" sz="1600" i="1" dirty="0">
              <a:solidFill>
                <a:schemeClr val="tx1">
                  <a:lumMod val="95000"/>
                  <a:lumOff val="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850089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61821" y="347472"/>
            <a:ext cx="6379464" cy="55778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ctrTitle" idx="4294967295"/>
          </p:nvPr>
        </p:nvSpPr>
        <p:spPr>
          <a:xfrm>
            <a:off x="494508" y="1939545"/>
            <a:ext cx="11285152" cy="1130300"/>
          </a:xfrm>
          <a:prstGeom prst="rect">
            <a:avLst/>
          </a:prstGeom>
        </p:spPr>
        <p:txBody>
          <a:bodyPr vert="horz" wrap="square" lIns="0" tIns="26670" rIns="0" bIns="0" rtlCol="0" anchor="ctr">
            <a:spAutoFit/>
          </a:bodyPr>
          <a:lstStyle/>
          <a:p>
            <a:pPr marL="94615" marR="5080" indent="-635" algn="ctr">
              <a:lnSpc>
                <a:spcPts val="4300"/>
              </a:lnSpc>
              <a:spcBef>
                <a:spcPts val="210"/>
              </a:spcBef>
            </a:pPr>
            <a:r>
              <a:rPr spc="-10" dirty="0"/>
              <a:t>Complex </a:t>
            </a:r>
            <a:r>
              <a:rPr spc="-5" dirty="0"/>
              <a:t>domains </a:t>
            </a:r>
            <a:r>
              <a:rPr spc="-30" dirty="0"/>
              <a:t>have</a:t>
            </a:r>
            <a:r>
              <a:rPr spc="-10" dirty="0"/>
              <a:t> </a:t>
            </a:r>
            <a:r>
              <a:rPr dirty="0"/>
              <a:t>a</a:t>
            </a:r>
            <a:r>
              <a:rPr spc="-10" dirty="0"/>
              <a:t> </a:t>
            </a:r>
            <a:r>
              <a:rPr spc="-5" dirty="0"/>
              <a:t>rich</a:t>
            </a:r>
            <a:r>
              <a:rPr spc="-10" dirty="0"/>
              <a:t> </a:t>
            </a:r>
            <a:r>
              <a:rPr spc="-15" dirty="0"/>
              <a:t>relational </a:t>
            </a:r>
            <a:r>
              <a:rPr spc="-10" dirty="0"/>
              <a:t> </a:t>
            </a:r>
            <a:r>
              <a:rPr spc="-15" dirty="0"/>
              <a:t>structure, </a:t>
            </a:r>
            <a:r>
              <a:rPr spc="-5" dirty="0"/>
              <a:t>which </a:t>
            </a:r>
            <a:r>
              <a:rPr spc="-10" dirty="0"/>
              <a:t>can </a:t>
            </a:r>
            <a:r>
              <a:rPr spc="-5" dirty="0"/>
              <a:t>be </a:t>
            </a:r>
            <a:r>
              <a:rPr spc="-20" dirty="0"/>
              <a:t>represented </a:t>
            </a:r>
            <a:r>
              <a:rPr dirty="0"/>
              <a:t>as a </a:t>
            </a:r>
            <a:r>
              <a:rPr spc="-800" dirty="0"/>
              <a:t> </a:t>
            </a:r>
            <a:r>
              <a:rPr b="1" spc="-10" dirty="0"/>
              <a:t>relational</a:t>
            </a:r>
            <a:r>
              <a:rPr b="1" spc="-5" dirty="0"/>
              <a:t> </a:t>
            </a:r>
            <a:r>
              <a:rPr b="1" spc="-20" dirty="0"/>
              <a:t>graph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284222" y="3788155"/>
            <a:ext cx="7705725" cy="1120140"/>
          </a:xfrm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1066165" marR="5080" indent="-1054100">
              <a:lnSpc>
                <a:spcPts val="4300"/>
              </a:lnSpc>
              <a:spcBef>
                <a:spcPts val="215"/>
              </a:spcBef>
            </a:pPr>
            <a:r>
              <a:rPr sz="3600" b="1" spc="-5" dirty="0">
                <a:solidFill>
                  <a:srgbClr val="D60093"/>
                </a:solidFill>
                <a:latin typeface="Corbel"/>
                <a:cs typeface="Corbel"/>
              </a:rPr>
              <a:t>By explicitly</a:t>
            </a:r>
            <a:r>
              <a:rPr sz="3600" b="1" dirty="0">
                <a:solidFill>
                  <a:srgbClr val="D60093"/>
                </a:solidFill>
                <a:latin typeface="Corbel"/>
                <a:cs typeface="Corbel"/>
              </a:rPr>
              <a:t> </a:t>
            </a:r>
            <a:r>
              <a:rPr sz="3600" b="1" spc="-5" dirty="0">
                <a:solidFill>
                  <a:srgbClr val="D60093"/>
                </a:solidFill>
                <a:latin typeface="Corbel"/>
                <a:cs typeface="Corbel"/>
              </a:rPr>
              <a:t>modeling relationships </a:t>
            </a:r>
            <a:r>
              <a:rPr sz="3600" b="1" dirty="0">
                <a:solidFill>
                  <a:srgbClr val="D60093"/>
                </a:solidFill>
                <a:latin typeface="Corbel"/>
                <a:cs typeface="Corbel"/>
              </a:rPr>
              <a:t>we </a:t>
            </a:r>
            <a:r>
              <a:rPr sz="3600" b="1" spc="-725" dirty="0">
                <a:solidFill>
                  <a:srgbClr val="D60093"/>
                </a:solidFill>
                <a:latin typeface="Corbel"/>
                <a:cs typeface="Corbel"/>
              </a:rPr>
              <a:t> </a:t>
            </a:r>
            <a:r>
              <a:rPr sz="3600" b="1" spc="-5" dirty="0">
                <a:solidFill>
                  <a:srgbClr val="D60093"/>
                </a:solidFill>
                <a:latin typeface="Corbel"/>
                <a:cs typeface="Corbel"/>
              </a:rPr>
              <a:t>achieve better</a:t>
            </a:r>
            <a:r>
              <a:rPr sz="3600" b="1" spc="-10" dirty="0">
                <a:solidFill>
                  <a:srgbClr val="D60093"/>
                </a:solidFill>
                <a:latin typeface="Corbel"/>
                <a:cs typeface="Corbel"/>
              </a:rPr>
              <a:t> </a:t>
            </a:r>
            <a:r>
              <a:rPr sz="3600" b="1" spc="-5" dirty="0">
                <a:solidFill>
                  <a:srgbClr val="D60093"/>
                </a:solidFill>
                <a:latin typeface="Corbel"/>
                <a:cs typeface="Corbel"/>
              </a:rPr>
              <a:t>performance!</a:t>
            </a:r>
            <a:endParaRPr sz="3600" dirty="0">
              <a:latin typeface="Corbel"/>
              <a:cs typeface="Corbe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18919" y="329869"/>
            <a:ext cx="5818632" cy="509015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071730" y="4297668"/>
            <a:ext cx="6285924" cy="926322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2428176" y="1215385"/>
            <a:ext cx="7449820" cy="2870200"/>
            <a:chOff x="1008785" y="1524000"/>
            <a:chExt cx="7449820" cy="2870200"/>
          </a:xfrm>
        </p:grpSpPr>
        <p:pic>
          <p:nvPicPr>
            <p:cNvPr id="5" name="object 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204548" y="1524000"/>
              <a:ext cx="6253652" cy="28702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08785" y="1871395"/>
              <a:ext cx="2186362" cy="1839399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2272775" y="3570228"/>
            <a:ext cx="1798955" cy="137217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42545" algn="r">
              <a:spcBef>
                <a:spcPts val="100"/>
              </a:spcBef>
            </a:pPr>
            <a:r>
              <a:rPr sz="2400" b="1" spc="-5" dirty="0">
                <a:latin typeface="Arial"/>
                <a:cs typeface="Arial"/>
              </a:rPr>
              <a:t>Images</a:t>
            </a:r>
            <a:endParaRPr sz="2400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700" dirty="0">
              <a:latin typeface="Arial"/>
              <a:cs typeface="Arial"/>
            </a:endParaRPr>
          </a:p>
          <a:p>
            <a:pPr marR="5080" algn="r">
              <a:spcBef>
                <a:spcPts val="1575"/>
              </a:spcBef>
            </a:pPr>
            <a:r>
              <a:rPr sz="2400" b="1" spc="-20" dirty="0">
                <a:latin typeface="Arial"/>
                <a:cs typeface="Arial"/>
              </a:rPr>
              <a:t>Text/Speech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831020" y="5330586"/>
            <a:ext cx="9067800" cy="1332865"/>
          </a:xfrm>
          <a:custGeom>
            <a:avLst/>
            <a:gdLst/>
            <a:ahLst/>
            <a:cxnLst/>
            <a:rect l="l" t="t" r="r" b="b"/>
            <a:pathLst>
              <a:path w="9067800" h="1332865">
                <a:moveTo>
                  <a:pt x="0" y="0"/>
                </a:moveTo>
                <a:lnTo>
                  <a:pt x="9067800" y="0"/>
                </a:lnTo>
                <a:lnTo>
                  <a:pt x="9067800" y="1332298"/>
                </a:lnTo>
                <a:lnTo>
                  <a:pt x="0" y="1332298"/>
                </a:lnTo>
                <a:lnTo>
                  <a:pt x="0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026536" y="5318900"/>
            <a:ext cx="8714740" cy="1183640"/>
          </a:xfrm>
          <a:prstGeom prst="rect">
            <a:avLst/>
          </a:prstGeom>
        </p:spPr>
        <p:txBody>
          <a:bodyPr vert="horz" wrap="square" lIns="0" tIns="81915" rIns="0" bIns="0" rtlCol="0">
            <a:spAutoFit/>
          </a:bodyPr>
          <a:lstStyle/>
          <a:p>
            <a:pPr marL="1399540" marR="5080" indent="-1387475">
              <a:lnSpc>
                <a:spcPts val="4320"/>
              </a:lnSpc>
              <a:spcBef>
                <a:spcPts val="645"/>
              </a:spcBef>
            </a:pPr>
            <a:r>
              <a:rPr sz="4000" spc="-5" dirty="0">
                <a:solidFill>
                  <a:srgbClr val="FFFFFF"/>
                </a:solidFill>
                <a:latin typeface="Calibri"/>
                <a:cs typeface="Calibri"/>
              </a:rPr>
              <a:t>Modern deep learning </a:t>
            </a:r>
            <a:r>
              <a:rPr sz="4000" spc="-20" dirty="0">
                <a:solidFill>
                  <a:srgbClr val="FFFFFF"/>
                </a:solidFill>
                <a:latin typeface="Calibri"/>
                <a:cs typeface="Calibri"/>
              </a:rPr>
              <a:t>toolbox </a:t>
            </a:r>
            <a:r>
              <a:rPr sz="4000" spc="-5" dirty="0">
                <a:solidFill>
                  <a:srgbClr val="FFFFFF"/>
                </a:solidFill>
                <a:latin typeface="Calibri"/>
                <a:cs typeface="Calibri"/>
              </a:rPr>
              <a:t>is </a:t>
            </a:r>
            <a:r>
              <a:rPr sz="4000" spc="-10" dirty="0">
                <a:solidFill>
                  <a:srgbClr val="FFFFFF"/>
                </a:solidFill>
                <a:latin typeface="Calibri"/>
                <a:cs typeface="Calibri"/>
              </a:rPr>
              <a:t>designed </a:t>
            </a:r>
            <a:r>
              <a:rPr sz="4000" spc="-8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000" spc="-30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4000" spc="-5" dirty="0">
                <a:solidFill>
                  <a:srgbClr val="FFFFFF"/>
                </a:solidFill>
                <a:latin typeface="Calibri"/>
                <a:cs typeface="Calibri"/>
              </a:rPr>
              <a:t> simple</a:t>
            </a:r>
            <a:r>
              <a:rPr sz="4000" spc="-10" dirty="0">
                <a:solidFill>
                  <a:srgbClr val="FFFFFF"/>
                </a:solidFill>
                <a:latin typeface="Calibri"/>
                <a:cs typeface="Calibri"/>
              </a:rPr>
              <a:t> sequences</a:t>
            </a:r>
            <a:r>
              <a:rPr sz="4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000" dirty="0">
                <a:solidFill>
                  <a:srgbClr val="FFFFFF"/>
                </a:solidFill>
                <a:latin typeface="Calibri"/>
                <a:cs typeface="Calibri"/>
              </a:rPr>
              <a:t>&amp;</a:t>
            </a:r>
            <a:r>
              <a:rPr sz="4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000" spc="-5" dirty="0">
                <a:solidFill>
                  <a:srgbClr val="FFFFFF"/>
                </a:solidFill>
                <a:latin typeface="Calibri"/>
                <a:cs typeface="Calibri"/>
              </a:rPr>
              <a:t>grids</a:t>
            </a:r>
            <a:endParaRPr sz="40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61723" y="322432"/>
            <a:ext cx="3681984" cy="55168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 idx="4294967295"/>
          </p:nvPr>
        </p:nvSpPr>
        <p:spPr>
          <a:xfrm>
            <a:off x="1261723" y="1095841"/>
            <a:ext cx="6400800" cy="512763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spc="-10" dirty="0"/>
              <a:t>Networks</a:t>
            </a:r>
            <a:r>
              <a:rPr sz="3200" b="1" spc="-40" dirty="0"/>
              <a:t> </a:t>
            </a:r>
            <a:r>
              <a:rPr sz="3200" b="1" spc="-15" dirty="0"/>
              <a:t>are</a:t>
            </a:r>
            <a:r>
              <a:rPr sz="3200" b="1" spc="-35" dirty="0"/>
              <a:t> </a:t>
            </a:r>
            <a:r>
              <a:rPr sz="3200" b="1" spc="-10" dirty="0"/>
              <a:t>complex.</a:t>
            </a:r>
            <a:endParaRPr sz="3200" dirty="0"/>
          </a:p>
        </p:txBody>
      </p:sp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685594" y="3178599"/>
            <a:ext cx="1596127" cy="1598030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2547188" y="3008034"/>
            <a:ext cx="3943350" cy="1876425"/>
            <a:chOff x="1023188" y="3008033"/>
            <a:chExt cx="3943350" cy="1876425"/>
          </a:xfrm>
        </p:grpSpPr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23188" y="3008033"/>
              <a:ext cx="2190031" cy="1875938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3122155" y="3605301"/>
              <a:ext cx="1844675" cy="762000"/>
            </a:xfrm>
            <a:custGeom>
              <a:avLst/>
              <a:gdLst/>
              <a:ahLst/>
              <a:cxnLst/>
              <a:rect l="l" t="t" r="r" b="b"/>
              <a:pathLst>
                <a:path w="1844675" h="762000">
                  <a:moveTo>
                    <a:pt x="1844217" y="380923"/>
                  </a:moveTo>
                  <a:lnTo>
                    <a:pt x="1842452" y="371894"/>
                  </a:lnTo>
                  <a:lnTo>
                    <a:pt x="1837182" y="363956"/>
                  </a:lnTo>
                  <a:lnTo>
                    <a:pt x="1508709" y="35483"/>
                  </a:lnTo>
                  <a:lnTo>
                    <a:pt x="1480146" y="6921"/>
                  </a:lnTo>
                  <a:lnTo>
                    <a:pt x="1474431" y="2692"/>
                  </a:lnTo>
                  <a:lnTo>
                    <a:pt x="1467853" y="355"/>
                  </a:lnTo>
                  <a:lnTo>
                    <a:pt x="1460893" y="0"/>
                  </a:lnTo>
                  <a:lnTo>
                    <a:pt x="1453997" y="1714"/>
                  </a:lnTo>
                  <a:lnTo>
                    <a:pt x="1447888" y="5384"/>
                  </a:lnTo>
                  <a:lnTo>
                    <a:pt x="1443228" y="10553"/>
                  </a:lnTo>
                  <a:lnTo>
                    <a:pt x="1440230" y="16852"/>
                  </a:lnTo>
                  <a:lnTo>
                    <a:pt x="1439176" y="23888"/>
                  </a:lnTo>
                  <a:lnTo>
                    <a:pt x="1439176" y="236461"/>
                  </a:lnTo>
                  <a:lnTo>
                    <a:pt x="405041" y="236461"/>
                  </a:lnTo>
                  <a:lnTo>
                    <a:pt x="405041" y="35483"/>
                  </a:lnTo>
                  <a:lnTo>
                    <a:pt x="405041" y="23888"/>
                  </a:lnTo>
                  <a:lnTo>
                    <a:pt x="403987" y="16852"/>
                  </a:lnTo>
                  <a:lnTo>
                    <a:pt x="400989" y="10553"/>
                  </a:lnTo>
                  <a:lnTo>
                    <a:pt x="396316" y="5384"/>
                  </a:lnTo>
                  <a:lnTo>
                    <a:pt x="390220" y="1714"/>
                  </a:lnTo>
                  <a:lnTo>
                    <a:pt x="383311" y="0"/>
                  </a:lnTo>
                  <a:lnTo>
                    <a:pt x="376351" y="355"/>
                  </a:lnTo>
                  <a:lnTo>
                    <a:pt x="7023" y="363956"/>
                  </a:lnTo>
                  <a:lnTo>
                    <a:pt x="0" y="380936"/>
                  </a:lnTo>
                  <a:lnTo>
                    <a:pt x="1752" y="389966"/>
                  </a:lnTo>
                  <a:lnTo>
                    <a:pt x="364070" y="754938"/>
                  </a:lnTo>
                  <a:lnTo>
                    <a:pt x="383311" y="761860"/>
                  </a:lnTo>
                  <a:lnTo>
                    <a:pt x="390220" y="760145"/>
                  </a:lnTo>
                  <a:lnTo>
                    <a:pt x="396316" y="756475"/>
                  </a:lnTo>
                  <a:lnTo>
                    <a:pt x="400989" y="751306"/>
                  </a:lnTo>
                  <a:lnTo>
                    <a:pt x="403987" y="745007"/>
                  </a:lnTo>
                  <a:lnTo>
                    <a:pt x="405041" y="737971"/>
                  </a:lnTo>
                  <a:lnTo>
                    <a:pt x="405041" y="726376"/>
                  </a:lnTo>
                  <a:lnTo>
                    <a:pt x="405041" y="525386"/>
                  </a:lnTo>
                  <a:lnTo>
                    <a:pt x="1439176" y="525386"/>
                  </a:lnTo>
                  <a:lnTo>
                    <a:pt x="1439176" y="737971"/>
                  </a:lnTo>
                  <a:lnTo>
                    <a:pt x="1440230" y="745007"/>
                  </a:lnTo>
                  <a:lnTo>
                    <a:pt x="1443228" y="751306"/>
                  </a:lnTo>
                  <a:lnTo>
                    <a:pt x="1447888" y="756475"/>
                  </a:lnTo>
                  <a:lnTo>
                    <a:pt x="1453997" y="760145"/>
                  </a:lnTo>
                  <a:lnTo>
                    <a:pt x="1460893" y="761860"/>
                  </a:lnTo>
                  <a:lnTo>
                    <a:pt x="1467853" y="761504"/>
                  </a:lnTo>
                  <a:lnTo>
                    <a:pt x="1474431" y="759167"/>
                  </a:lnTo>
                  <a:lnTo>
                    <a:pt x="1480146" y="754938"/>
                  </a:lnTo>
                  <a:lnTo>
                    <a:pt x="1508709" y="726376"/>
                  </a:lnTo>
                  <a:lnTo>
                    <a:pt x="1837182" y="397903"/>
                  </a:lnTo>
                  <a:lnTo>
                    <a:pt x="1842452" y="389966"/>
                  </a:lnTo>
                  <a:lnTo>
                    <a:pt x="1844217" y="380923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710129" y="3863110"/>
            <a:ext cx="1544809" cy="229529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2142108" y="1830325"/>
            <a:ext cx="7813040" cy="4588307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32740" marR="518795" indent="-320040">
              <a:lnSpc>
                <a:spcPct val="101899"/>
              </a:lnSpc>
              <a:spcBef>
                <a:spcPts val="25"/>
              </a:spcBef>
              <a:buClr>
                <a:srgbClr val="F0AD00"/>
              </a:buClr>
              <a:buSzPct val="81250"/>
              <a:buFont typeface="Wingdings 2"/>
              <a:buChar char=""/>
              <a:tabLst>
                <a:tab pos="332105" algn="l"/>
                <a:tab pos="332740" algn="l"/>
              </a:tabLst>
            </a:pPr>
            <a:r>
              <a:rPr sz="3200" spc="-10" dirty="0">
                <a:latin typeface="Calibri"/>
                <a:cs typeface="Calibri"/>
              </a:rPr>
              <a:t>Arbitrary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size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and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complex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topological 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structure</a:t>
            </a:r>
            <a:r>
              <a:rPr sz="3200" spc="-1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(</a:t>
            </a:r>
            <a:r>
              <a:rPr sz="3200" i="1" spc="-5" dirty="0">
                <a:latin typeface="Calibri"/>
                <a:cs typeface="Calibri"/>
              </a:rPr>
              <a:t>i.e.</a:t>
            </a:r>
            <a:r>
              <a:rPr sz="3200" spc="-5" dirty="0">
                <a:latin typeface="Calibri"/>
                <a:cs typeface="Calibri"/>
              </a:rPr>
              <a:t>, </a:t>
            </a:r>
            <a:r>
              <a:rPr sz="3200" dirty="0">
                <a:latin typeface="Calibri"/>
                <a:cs typeface="Calibri"/>
              </a:rPr>
              <a:t>no</a:t>
            </a:r>
            <a:r>
              <a:rPr sz="3200" spc="-1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spatial locality</a:t>
            </a:r>
            <a:r>
              <a:rPr sz="3200" spc="-10" dirty="0">
                <a:latin typeface="Calibri"/>
                <a:cs typeface="Calibri"/>
              </a:rPr>
              <a:t> </a:t>
            </a:r>
            <a:r>
              <a:rPr sz="3200" spc="-30" dirty="0">
                <a:latin typeface="Calibri"/>
                <a:cs typeface="Calibri"/>
              </a:rPr>
              <a:t>like</a:t>
            </a:r>
            <a:r>
              <a:rPr sz="3200" spc="-1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grids)</a:t>
            </a:r>
          </a:p>
          <a:p>
            <a:pPr marR="917575" algn="ctr">
              <a:spcBef>
                <a:spcPts val="3105"/>
              </a:spcBef>
            </a:pPr>
            <a:r>
              <a:rPr sz="4200" spc="-50" dirty="0">
                <a:latin typeface="Arial"/>
                <a:cs typeface="Arial"/>
              </a:rPr>
              <a:t>vs.</a:t>
            </a:r>
            <a:endParaRPr sz="4200" dirty="0">
              <a:latin typeface="Arial"/>
              <a:cs typeface="Arial"/>
            </a:endParaRPr>
          </a:p>
          <a:p>
            <a:pPr marR="175260" algn="r">
              <a:spcBef>
                <a:spcPts val="2570"/>
              </a:spcBef>
            </a:pPr>
            <a:r>
              <a:rPr sz="2400" b="1" spc="-50" dirty="0">
                <a:latin typeface="Arial"/>
                <a:cs typeface="Arial"/>
              </a:rPr>
              <a:t>Text</a:t>
            </a:r>
            <a:endParaRPr sz="2400" dirty="0">
              <a:latin typeface="Arial"/>
              <a:cs typeface="Arial"/>
            </a:endParaRPr>
          </a:p>
          <a:p>
            <a:pPr>
              <a:spcBef>
                <a:spcPts val="55"/>
              </a:spcBef>
            </a:pPr>
            <a:endParaRPr sz="2350" dirty="0">
              <a:latin typeface="Arial"/>
              <a:cs typeface="Arial"/>
            </a:endParaRPr>
          </a:p>
          <a:p>
            <a:pPr marL="790575">
              <a:tabLst>
                <a:tab pos="4752975" algn="l"/>
              </a:tabLst>
            </a:pPr>
            <a:r>
              <a:rPr sz="2400" b="1" spc="-5" dirty="0">
                <a:latin typeface="Arial"/>
                <a:cs typeface="Arial"/>
              </a:rPr>
              <a:t>Networks	Images</a:t>
            </a:r>
            <a:endParaRPr sz="2400" dirty="0">
              <a:latin typeface="Arial"/>
              <a:cs typeface="Arial"/>
            </a:endParaRPr>
          </a:p>
          <a:p>
            <a:pPr marL="332740" indent="-320040">
              <a:lnSpc>
                <a:spcPts val="3815"/>
              </a:lnSpc>
              <a:spcBef>
                <a:spcPts val="930"/>
              </a:spcBef>
              <a:buClr>
                <a:srgbClr val="F0AD00"/>
              </a:buClr>
              <a:buSzPct val="81250"/>
              <a:buFont typeface="Wingdings 2"/>
              <a:buChar char=""/>
              <a:tabLst>
                <a:tab pos="332105" algn="l"/>
                <a:tab pos="332740" algn="l"/>
              </a:tabLst>
            </a:pPr>
            <a:r>
              <a:rPr sz="3200" spc="-5" dirty="0">
                <a:latin typeface="Calibri"/>
                <a:cs typeface="Calibri"/>
              </a:rPr>
              <a:t>No </a:t>
            </a:r>
            <a:r>
              <a:rPr sz="3200" spc="-20" dirty="0">
                <a:latin typeface="Calibri"/>
                <a:cs typeface="Calibri"/>
              </a:rPr>
              <a:t>fixed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node</a:t>
            </a:r>
            <a:r>
              <a:rPr sz="3200" spc="-10" dirty="0">
                <a:latin typeface="Calibri"/>
                <a:cs typeface="Calibri"/>
              </a:rPr>
              <a:t> ordering</a:t>
            </a:r>
            <a:r>
              <a:rPr sz="3200" dirty="0">
                <a:latin typeface="Calibri"/>
                <a:cs typeface="Calibri"/>
              </a:rPr>
              <a:t> or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-25" dirty="0">
                <a:latin typeface="Calibri"/>
                <a:cs typeface="Calibri"/>
              </a:rPr>
              <a:t>reference</a:t>
            </a:r>
            <a:r>
              <a:rPr sz="3200" spc="-1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point</a:t>
            </a:r>
            <a:endParaRPr sz="3200" dirty="0">
              <a:latin typeface="Calibri"/>
              <a:cs typeface="Calibri"/>
            </a:endParaRPr>
          </a:p>
          <a:p>
            <a:pPr marL="332740" indent="-320040">
              <a:lnSpc>
                <a:spcPts val="3815"/>
              </a:lnSpc>
              <a:buClr>
                <a:srgbClr val="F0AD00"/>
              </a:buClr>
              <a:buSzPct val="81250"/>
              <a:buFont typeface="Wingdings 2"/>
              <a:buChar char=""/>
              <a:tabLst>
                <a:tab pos="332105" algn="l"/>
                <a:tab pos="332740" algn="l"/>
              </a:tabLst>
            </a:pPr>
            <a:r>
              <a:rPr sz="3200" spc="-10" dirty="0">
                <a:latin typeface="Calibri"/>
                <a:cs typeface="Calibri"/>
              </a:rPr>
              <a:t>Often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dynamic</a:t>
            </a:r>
            <a:r>
              <a:rPr sz="3200" spc="-1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and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have</a:t>
            </a:r>
            <a:r>
              <a:rPr sz="3200" spc="-1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multimodal </a:t>
            </a:r>
            <a:r>
              <a:rPr sz="3200" spc="-25" dirty="0">
                <a:latin typeface="Calibri"/>
                <a:cs typeface="Calibri"/>
              </a:rPr>
              <a:t>features</a:t>
            </a:r>
            <a:endParaRPr sz="32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0035524" y="3710940"/>
            <a:ext cx="38227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3200" b="1" dirty="0">
                <a:latin typeface="Corbel"/>
                <a:cs typeface="Corbel"/>
              </a:rPr>
              <a:t>…</a:t>
            </a:r>
            <a:endParaRPr sz="3200">
              <a:latin typeface="Corbel"/>
              <a:cs typeface="Corbe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594521" y="1586339"/>
            <a:ext cx="8949690" cy="5078095"/>
            <a:chOff x="70521" y="1586338"/>
            <a:chExt cx="8949690" cy="5078095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1600" y="1586338"/>
              <a:ext cx="8183880" cy="4596396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01600" y="1636407"/>
              <a:ext cx="2768600" cy="4532630"/>
            </a:xfrm>
            <a:custGeom>
              <a:avLst/>
              <a:gdLst/>
              <a:ahLst/>
              <a:cxnLst/>
              <a:rect l="l" t="t" r="r" b="b"/>
              <a:pathLst>
                <a:path w="2768600" h="4532630">
                  <a:moveTo>
                    <a:pt x="2768600" y="875309"/>
                  </a:moveTo>
                  <a:lnTo>
                    <a:pt x="1955800" y="875309"/>
                  </a:lnTo>
                  <a:lnTo>
                    <a:pt x="1955800" y="0"/>
                  </a:lnTo>
                  <a:lnTo>
                    <a:pt x="0" y="0"/>
                  </a:lnTo>
                  <a:lnTo>
                    <a:pt x="0" y="4419600"/>
                  </a:lnTo>
                  <a:lnTo>
                    <a:pt x="812800" y="4419600"/>
                  </a:lnTo>
                  <a:lnTo>
                    <a:pt x="812800" y="4532007"/>
                  </a:lnTo>
                  <a:lnTo>
                    <a:pt x="2768600" y="4532007"/>
                  </a:lnTo>
                  <a:lnTo>
                    <a:pt x="2768600" y="87530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0521" y="2093605"/>
              <a:ext cx="2215479" cy="3867190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2050504" y="2893847"/>
              <a:ext cx="819785" cy="2514600"/>
            </a:xfrm>
            <a:custGeom>
              <a:avLst/>
              <a:gdLst/>
              <a:ahLst/>
              <a:cxnLst/>
              <a:rect l="l" t="t" r="r" b="b"/>
              <a:pathLst>
                <a:path w="819785" h="2514600">
                  <a:moveTo>
                    <a:pt x="819696" y="1853336"/>
                  </a:moveTo>
                  <a:lnTo>
                    <a:pt x="569683" y="1906435"/>
                  </a:lnTo>
                  <a:lnTo>
                    <a:pt x="617181" y="1966023"/>
                  </a:lnTo>
                  <a:lnTo>
                    <a:pt x="14224" y="2446566"/>
                  </a:lnTo>
                  <a:lnTo>
                    <a:pt x="4495" y="2458148"/>
                  </a:lnTo>
                  <a:lnTo>
                    <a:pt x="114" y="2472093"/>
                  </a:lnTo>
                  <a:lnTo>
                    <a:pt x="1270" y="2486647"/>
                  </a:lnTo>
                  <a:lnTo>
                    <a:pt x="8178" y="2500109"/>
                  </a:lnTo>
                  <a:lnTo>
                    <a:pt x="19761" y="2509837"/>
                  </a:lnTo>
                  <a:lnTo>
                    <a:pt x="33693" y="2514219"/>
                  </a:lnTo>
                  <a:lnTo>
                    <a:pt x="48247" y="2513063"/>
                  </a:lnTo>
                  <a:lnTo>
                    <a:pt x="61722" y="2506154"/>
                  </a:lnTo>
                  <a:lnTo>
                    <a:pt x="664667" y="2025611"/>
                  </a:lnTo>
                  <a:lnTo>
                    <a:pt x="712165" y="2085200"/>
                  </a:lnTo>
                  <a:lnTo>
                    <a:pt x="782180" y="1934210"/>
                  </a:lnTo>
                  <a:lnTo>
                    <a:pt x="819696" y="1853336"/>
                  </a:lnTo>
                  <a:close/>
                </a:path>
                <a:path w="819785" h="2514600">
                  <a:moveTo>
                    <a:pt x="819696" y="698360"/>
                  </a:moveTo>
                  <a:lnTo>
                    <a:pt x="783196" y="613397"/>
                  </a:lnTo>
                  <a:lnTo>
                    <a:pt x="718832" y="463524"/>
                  </a:lnTo>
                  <a:lnTo>
                    <a:pt x="669658" y="521728"/>
                  </a:lnTo>
                  <a:lnTo>
                    <a:pt x="62560" y="8851"/>
                  </a:lnTo>
                  <a:lnTo>
                    <a:pt x="49301" y="1574"/>
                  </a:lnTo>
                  <a:lnTo>
                    <a:pt x="34772" y="0"/>
                  </a:lnTo>
                  <a:lnTo>
                    <a:pt x="20726" y="3975"/>
                  </a:lnTo>
                  <a:lnTo>
                    <a:pt x="8864" y="13373"/>
                  </a:lnTo>
                  <a:lnTo>
                    <a:pt x="1587" y="26631"/>
                  </a:lnTo>
                  <a:lnTo>
                    <a:pt x="0" y="41160"/>
                  </a:lnTo>
                  <a:lnTo>
                    <a:pt x="3987" y="55206"/>
                  </a:lnTo>
                  <a:lnTo>
                    <a:pt x="13385" y="67068"/>
                  </a:lnTo>
                  <a:lnTo>
                    <a:pt x="620483" y="579945"/>
                  </a:lnTo>
                  <a:lnTo>
                    <a:pt x="571309" y="638149"/>
                  </a:lnTo>
                  <a:lnTo>
                    <a:pt x="819696" y="698360"/>
                  </a:lnTo>
                  <a:close/>
                </a:path>
              </a:pathLst>
            </a:custGeom>
            <a:solidFill>
              <a:srgbClr val="A6A6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105399" y="4298561"/>
              <a:ext cx="3886200" cy="2337435"/>
            </a:xfrm>
            <a:custGeom>
              <a:avLst/>
              <a:gdLst/>
              <a:ahLst/>
              <a:cxnLst/>
              <a:rect l="l" t="t" r="r" b="b"/>
              <a:pathLst>
                <a:path w="3886200" h="2337434">
                  <a:moveTo>
                    <a:pt x="3593760" y="0"/>
                  </a:moveTo>
                  <a:lnTo>
                    <a:pt x="2266950" y="1071642"/>
                  </a:lnTo>
                  <a:lnTo>
                    <a:pt x="0" y="1071642"/>
                  </a:lnTo>
                  <a:lnTo>
                    <a:pt x="0" y="2336863"/>
                  </a:lnTo>
                  <a:lnTo>
                    <a:pt x="3886200" y="2336863"/>
                  </a:lnTo>
                  <a:lnTo>
                    <a:pt x="3886200" y="1071642"/>
                  </a:lnTo>
                  <a:lnTo>
                    <a:pt x="3238500" y="1071642"/>
                  </a:lnTo>
                  <a:lnTo>
                    <a:pt x="359376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076824" y="4270006"/>
              <a:ext cx="3943350" cy="2394585"/>
            </a:xfrm>
            <a:custGeom>
              <a:avLst/>
              <a:gdLst/>
              <a:ahLst/>
              <a:cxnLst/>
              <a:rect l="l" t="t" r="r" b="b"/>
              <a:pathLst>
                <a:path w="3943350" h="2394584">
                  <a:moveTo>
                    <a:pt x="3621284" y="0"/>
                  </a:moveTo>
                  <a:lnTo>
                    <a:pt x="3612425" y="1752"/>
                  </a:lnTo>
                  <a:lnTo>
                    <a:pt x="3604381" y="6326"/>
                  </a:lnTo>
                  <a:lnTo>
                    <a:pt x="2285425" y="1071622"/>
                  </a:lnTo>
                  <a:lnTo>
                    <a:pt x="28575" y="1071622"/>
                  </a:lnTo>
                  <a:lnTo>
                    <a:pt x="34" y="1100028"/>
                  </a:lnTo>
                  <a:lnTo>
                    <a:pt x="0" y="2365418"/>
                  </a:lnTo>
                  <a:lnTo>
                    <a:pt x="2245" y="2376540"/>
                  </a:lnTo>
                  <a:lnTo>
                    <a:pt x="8369" y="2385623"/>
                  </a:lnTo>
                  <a:lnTo>
                    <a:pt x="17452" y="2391747"/>
                  </a:lnTo>
                  <a:lnTo>
                    <a:pt x="28575" y="2393993"/>
                  </a:lnTo>
                  <a:lnTo>
                    <a:pt x="3914775" y="2393993"/>
                  </a:lnTo>
                  <a:lnTo>
                    <a:pt x="3925897" y="2391747"/>
                  </a:lnTo>
                  <a:lnTo>
                    <a:pt x="3934980" y="2385623"/>
                  </a:lnTo>
                  <a:lnTo>
                    <a:pt x="3941104" y="2376540"/>
                  </a:lnTo>
                  <a:lnTo>
                    <a:pt x="3943350" y="2365418"/>
                  </a:lnTo>
                  <a:lnTo>
                    <a:pt x="3943350" y="2359703"/>
                  </a:lnTo>
                  <a:lnTo>
                    <a:pt x="34289" y="2359703"/>
                  </a:lnTo>
                  <a:lnTo>
                    <a:pt x="34289" y="1105912"/>
                  </a:lnTo>
                  <a:lnTo>
                    <a:pt x="2296831" y="1105912"/>
                  </a:lnTo>
                  <a:lnTo>
                    <a:pt x="2298099" y="1105464"/>
                  </a:lnTo>
                  <a:lnTo>
                    <a:pt x="3577897" y="71794"/>
                  </a:lnTo>
                  <a:lnTo>
                    <a:pt x="3595212" y="19563"/>
                  </a:lnTo>
                  <a:lnTo>
                    <a:pt x="3649449" y="19563"/>
                  </a:lnTo>
                  <a:lnTo>
                    <a:pt x="3645261" y="11493"/>
                  </a:lnTo>
                  <a:lnTo>
                    <a:pt x="3638607" y="5064"/>
                  </a:lnTo>
                  <a:lnTo>
                    <a:pt x="3630248" y="1095"/>
                  </a:lnTo>
                  <a:lnTo>
                    <a:pt x="3621284" y="0"/>
                  </a:lnTo>
                  <a:close/>
                </a:path>
                <a:path w="3943350" h="2394584">
                  <a:moveTo>
                    <a:pt x="3650640" y="26756"/>
                  </a:moveTo>
                  <a:lnTo>
                    <a:pt x="3616911" y="26756"/>
                  </a:lnTo>
                  <a:lnTo>
                    <a:pt x="3625927" y="33001"/>
                  </a:lnTo>
                  <a:lnTo>
                    <a:pt x="3623315" y="35110"/>
                  </a:lnTo>
                  <a:lnTo>
                    <a:pt x="3633109" y="41893"/>
                  </a:lnTo>
                  <a:lnTo>
                    <a:pt x="3630498" y="44002"/>
                  </a:lnTo>
                  <a:lnTo>
                    <a:pt x="3640291" y="50784"/>
                  </a:lnTo>
                  <a:lnTo>
                    <a:pt x="3597484" y="85359"/>
                  </a:lnTo>
                  <a:lnTo>
                    <a:pt x="3261110" y="1100028"/>
                  </a:lnTo>
                  <a:lnTo>
                    <a:pt x="3261081" y="1100197"/>
                  </a:lnTo>
                  <a:lnTo>
                    <a:pt x="3261366" y="1102054"/>
                  </a:lnTo>
                  <a:lnTo>
                    <a:pt x="3263515" y="1105030"/>
                  </a:lnTo>
                  <a:lnTo>
                    <a:pt x="3265239" y="1105912"/>
                  </a:lnTo>
                  <a:lnTo>
                    <a:pt x="3909059" y="1105912"/>
                  </a:lnTo>
                  <a:lnTo>
                    <a:pt x="3909059" y="2359703"/>
                  </a:lnTo>
                  <a:lnTo>
                    <a:pt x="3943350" y="2359703"/>
                  </a:lnTo>
                  <a:lnTo>
                    <a:pt x="3943315" y="1100028"/>
                  </a:lnTo>
                  <a:lnTo>
                    <a:pt x="3941104" y="1089074"/>
                  </a:lnTo>
                  <a:lnTo>
                    <a:pt x="3934980" y="1079991"/>
                  </a:lnTo>
                  <a:lnTo>
                    <a:pt x="3925897" y="1073867"/>
                  </a:lnTo>
                  <a:lnTo>
                    <a:pt x="3914775" y="1071622"/>
                  </a:lnTo>
                  <a:lnTo>
                    <a:pt x="3306652" y="1071622"/>
                  </a:lnTo>
                  <a:lnTo>
                    <a:pt x="3649460" y="37546"/>
                  </a:lnTo>
                  <a:lnTo>
                    <a:pt x="3650914" y="28408"/>
                  </a:lnTo>
                  <a:lnTo>
                    <a:pt x="3650640" y="26756"/>
                  </a:lnTo>
                  <a:close/>
                </a:path>
                <a:path w="3943350" h="2394584">
                  <a:moveTo>
                    <a:pt x="3571245" y="91860"/>
                  </a:moveTo>
                  <a:lnTo>
                    <a:pt x="2303247" y="1115998"/>
                  </a:lnTo>
                  <a:lnTo>
                    <a:pt x="2299445" y="1117342"/>
                  </a:lnTo>
                  <a:lnTo>
                    <a:pt x="45720" y="1117342"/>
                  </a:lnTo>
                  <a:lnTo>
                    <a:pt x="45720" y="2348273"/>
                  </a:lnTo>
                  <a:lnTo>
                    <a:pt x="3897629" y="2348273"/>
                  </a:lnTo>
                  <a:lnTo>
                    <a:pt x="3897629" y="2336843"/>
                  </a:lnTo>
                  <a:lnTo>
                    <a:pt x="57150" y="2336843"/>
                  </a:lnTo>
                  <a:lnTo>
                    <a:pt x="57150" y="1128772"/>
                  </a:lnTo>
                  <a:lnTo>
                    <a:pt x="2302059" y="1128772"/>
                  </a:lnTo>
                  <a:lnTo>
                    <a:pt x="2308396" y="1126533"/>
                  </a:lnTo>
                  <a:lnTo>
                    <a:pt x="3564593" y="111924"/>
                  </a:lnTo>
                  <a:lnTo>
                    <a:pt x="3571245" y="91860"/>
                  </a:lnTo>
                  <a:close/>
                </a:path>
                <a:path w="3943350" h="2394584">
                  <a:moveTo>
                    <a:pt x="3581038" y="98641"/>
                  </a:moveTo>
                  <a:lnTo>
                    <a:pt x="3564593" y="111924"/>
                  </a:lnTo>
                  <a:lnTo>
                    <a:pt x="3239951" y="1091205"/>
                  </a:lnTo>
                  <a:lnTo>
                    <a:pt x="3238595" y="1097852"/>
                  </a:lnTo>
                  <a:lnTo>
                    <a:pt x="3238832" y="1104541"/>
                  </a:lnTo>
                  <a:lnTo>
                    <a:pt x="3267075" y="1128772"/>
                  </a:lnTo>
                  <a:lnTo>
                    <a:pt x="3886200" y="1128772"/>
                  </a:lnTo>
                  <a:lnTo>
                    <a:pt x="3886200" y="2336843"/>
                  </a:lnTo>
                  <a:lnTo>
                    <a:pt x="3897629" y="2336843"/>
                  </a:lnTo>
                  <a:lnTo>
                    <a:pt x="3897629" y="1117342"/>
                  </a:lnTo>
                  <a:lnTo>
                    <a:pt x="3261568" y="1117342"/>
                  </a:lnTo>
                  <a:lnTo>
                    <a:pt x="3256398" y="1114698"/>
                  </a:lnTo>
                  <a:lnTo>
                    <a:pt x="3249951" y="1105768"/>
                  </a:lnTo>
                  <a:lnTo>
                    <a:pt x="3249067" y="1100028"/>
                  </a:lnTo>
                  <a:lnTo>
                    <a:pt x="3581038" y="98641"/>
                  </a:lnTo>
                  <a:close/>
                </a:path>
                <a:path w="3943350" h="2394584">
                  <a:moveTo>
                    <a:pt x="3587690" y="78577"/>
                  </a:moveTo>
                  <a:lnTo>
                    <a:pt x="3571245" y="91860"/>
                  </a:lnTo>
                  <a:lnTo>
                    <a:pt x="3564593" y="111924"/>
                  </a:lnTo>
                  <a:lnTo>
                    <a:pt x="3581038" y="98641"/>
                  </a:lnTo>
                  <a:lnTo>
                    <a:pt x="3587690" y="78577"/>
                  </a:lnTo>
                  <a:close/>
                </a:path>
                <a:path w="3943350" h="2394584">
                  <a:moveTo>
                    <a:pt x="3604135" y="65295"/>
                  </a:moveTo>
                  <a:lnTo>
                    <a:pt x="3587690" y="78577"/>
                  </a:lnTo>
                  <a:lnTo>
                    <a:pt x="3581038" y="98641"/>
                  </a:lnTo>
                  <a:lnTo>
                    <a:pt x="3597484" y="85359"/>
                  </a:lnTo>
                  <a:lnTo>
                    <a:pt x="3604135" y="65295"/>
                  </a:lnTo>
                  <a:close/>
                </a:path>
                <a:path w="3943350" h="2394584">
                  <a:moveTo>
                    <a:pt x="3594342" y="58511"/>
                  </a:moveTo>
                  <a:lnTo>
                    <a:pt x="3577897" y="71794"/>
                  </a:lnTo>
                  <a:lnTo>
                    <a:pt x="3571245" y="91860"/>
                  </a:lnTo>
                  <a:lnTo>
                    <a:pt x="3587690" y="78577"/>
                  </a:lnTo>
                  <a:lnTo>
                    <a:pt x="3594342" y="58511"/>
                  </a:lnTo>
                  <a:close/>
                </a:path>
                <a:path w="3943350" h="2394584">
                  <a:moveTo>
                    <a:pt x="3630498" y="44002"/>
                  </a:moveTo>
                  <a:lnTo>
                    <a:pt x="3604135" y="65295"/>
                  </a:lnTo>
                  <a:lnTo>
                    <a:pt x="3597484" y="85359"/>
                  </a:lnTo>
                  <a:lnTo>
                    <a:pt x="3640291" y="50784"/>
                  </a:lnTo>
                  <a:lnTo>
                    <a:pt x="3630498" y="44002"/>
                  </a:lnTo>
                  <a:close/>
                </a:path>
                <a:path w="3943350" h="2394584">
                  <a:moveTo>
                    <a:pt x="3595212" y="19563"/>
                  </a:moveTo>
                  <a:lnTo>
                    <a:pt x="3577897" y="71794"/>
                  </a:lnTo>
                  <a:lnTo>
                    <a:pt x="3594342" y="58511"/>
                  </a:lnTo>
                  <a:lnTo>
                    <a:pt x="3605005" y="26346"/>
                  </a:lnTo>
                  <a:lnTo>
                    <a:pt x="3595212" y="19563"/>
                  </a:lnTo>
                  <a:close/>
                </a:path>
                <a:path w="3943350" h="2394584">
                  <a:moveTo>
                    <a:pt x="3620704" y="37219"/>
                  </a:moveTo>
                  <a:lnTo>
                    <a:pt x="3610787" y="45229"/>
                  </a:lnTo>
                  <a:lnTo>
                    <a:pt x="3604135" y="65295"/>
                  </a:lnTo>
                  <a:lnTo>
                    <a:pt x="3630498" y="44002"/>
                  </a:lnTo>
                  <a:lnTo>
                    <a:pt x="3620704" y="37219"/>
                  </a:lnTo>
                  <a:close/>
                </a:path>
                <a:path w="3943350" h="2394584">
                  <a:moveTo>
                    <a:pt x="3605005" y="26346"/>
                  </a:moveTo>
                  <a:lnTo>
                    <a:pt x="3594342" y="58511"/>
                  </a:lnTo>
                  <a:lnTo>
                    <a:pt x="3610787" y="45229"/>
                  </a:lnTo>
                  <a:lnTo>
                    <a:pt x="3614799" y="33129"/>
                  </a:lnTo>
                  <a:lnTo>
                    <a:pt x="3605005" y="26346"/>
                  </a:lnTo>
                  <a:close/>
                </a:path>
                <a:path w="3943350" h="2394584">
                  <a:moveTo>
                    <a:pt x="3614799" y="33129"/>
                  </a:moveTo>
                  <a:lnTo>
                    <a:pt x="3610787" y="45229"/>
                  </a:lnTo>
                  <a:lnTo>
                    <a:pt x="3620704" y="37219"/>
                  </a:lnTo>
                  <a:lnTo>
                    <a:pt x="3614799" y="33129"/>
                  </a:lnTo>
                  <a:close/>
                </a:path>
                <a:path w="3943350" h="2394584">
                  <a:moveTo>
                    <a:pt x="3615855" y="29943"/>
                  </a:moveTo>
                  <a:lnTo>
                    <a:pt x="3614799" y="33129"/>
                  </a:lnTo>
                  <a:lnTo>
                    <a:pt x="3620704" y="37219"/>
                  </a:lnTo>
                  <a:lnTo>
                    <a:pt x="3623315" y="35110"/>
                  </a:lnTo>
                  <a:lnTo>
                    <a:pt x="3615855" y="29943"/>
                  </a:lnTo>
                  <a:close/>
                </a:path>
                <a:path w="3943350" h="2394584">
                  <a:moveTo>
                    <a:pt x="3616911" y="26756"/>
                  </a:moveTo>
                  <a:lnTo>
                    <a:pt x="3615855" y="29943"/>
                  </a:lnTo>
                  <a:lnTo>
                    <a:pt x="3623315" y="35110"/>
                  </a:lnTo>
                  <a:lnTo>
                    <a:pt x="3625927" y="33001"/>
                  </a:lnTo>
                  <a:lnTo>
                    <a:pt x="3616911" y="26756"/>
                  </a:lnTo>
                  <a:close/>
                </a:path>
                <a:path w="3943350" h="2394584">
                  <a:moveTo>
                    <a:pt x="3650045" y="23159"/>
                  </a:moveTo>
                  <a:lnTo>
                    <a:pt x="3606062" y="23159"/>
                  </a:lnTo>
                  <a:lnTo>
                    <a:pt x="3615855" y="29943"/>
                  </a:lnTo>
                  <a:lnTo>
                    <a:pt x="3616911" y="26756"/>
                  </a:lnTo>
                  <a:lnTo>
                    <a:pt x="3650640" y="26756"/>
                  </a:lnTo>
                  <a:lnTo>
                    <a:pt x="3650045" y="23159"/>
                  </a:lnTo>
                  <a:close/>
                </a:path>
                <a:path w="3943350" h="2394584">
                  <a:moveTo>
                    <a:pt x="3649449" y="19563"/>
                  </a:moveTo>
                  <a:lnTo>
                    <a:pt x="3595212" y="19563"/>
                  </a:lnTo>
                  <a:lnTo>
                    <a:pt x="3605005" y="26346"/>
                  </a:lnTo>
                  <a:lnTo>
                    <a:pt x="3606062" y="23159"/>
                  </a:lnTo>
                  <a:lnTo>
                    <a:pt x="3650045" y="23159"/>
                  </a:lnTo>
                  <a:lnTo>
                    <a:pt x="3649449" y="1956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677447" y="6133083"/>
            <a:ext cx="241998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800" b="1" dirty="0">
                <a:solidFill>
                  <a:srgbClr val="C00000"/>
                </a:solidFill>
                <a:latin typeface="Arial"/>
                <a:cs typeface="Arial"/>
              </a:rPr>
              <a:t>Input:</a:t>
            </a:r>
            <a:r>
              <a:rPr sz="2800" b="1" spc="-8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C00000"/>
                </a:solidFill>
                <a:latin typeface="Arial"/>
                <a:cs typeface="Arial"/>
              </a:rPr>
              <a:t>Network</a:t>
            </a:r>
            <a:endParaRPr sz="28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708142" y="5424933"/>
            <a:ext cx="3568065" cy="112585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400"/>
              </a:lnSpc>
              <a:spcBef>
                <a:spcPts val="85"/>
              </a:spcBef>
            </a:pPr>
            <a:r>
              <a:rPr sz="2400" b="1" spc="-5" dirty="0">
                <a:solidFill>
                  <a:srgbClr val="C00000"/>
                </a:solidFill>
                <a:latin typeface="Arial"/>
                <a:cs typeface="Arial"/>
              </a:rPr>
              <a:t>Predictions:</a:t>
            </a:r>
            <a:r>
              <a:rPr sz="2400" b="1" spc="-5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C00000"/>
                </a:solidFill>
                <a:latin typeface="Arial"/>
                <a:cs typeface="Arial"/>
              </a:rPr>
              <a:t>Node</a:t>
            </a:r>
            <a:r>
              <a:rPr sz="2400" spc="-4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C00000"/>
                </a:solidFill>
                <a:latin typeface="Arial"/>
                <a:cs typeface="Arial"/>
              </a:rPr>
              <a:t>labels, </a:t>
            </a:r>
            <a:r>
              <a:rPr sz="2400" spc="-65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C00000"/>
                </a:solidFill>
                <a:latin typeface="Arial"/>
                <a:cs typeface="Arial"/>
              </a:rPr>
              <a:t>New links, </a:t>
            </a:r>
            <a:r>
              <a:rPr sz="2400" spc="-5" dirty="0">
                <a:solidFill>
                  <a:srgbClr val="C00000"/>
                </a:solidFill>
                <a:latin typeface="Arial"/>
                <a:cs typeface="Arial"/>
              </a:rPr>
              <a:t>Generated </a:t>
            </a:r>
            <a:r>
              <a:rPr sz="2400" dirty="0">
                <a:solidFill>
                  <a:srgbClr val="C00000"/>
                </a:solidFill>
                <a:latin typeface="Arial"/>
                <a:cs typeface="Arial"/>
              </a:rPr>
              <a:t> graphs</a:t>
            </a:r>
            <a:r>
              <a:rPr sz="2400" spc="-2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C00000"/>
                </a:solidFill>
                <a:latin typeface="Arial"/>
                <a:cs typeface="Arial"/>
              </a:rPr>
              <a:t>and</a:t>
            </a:r>
            <a:r>
              <a:rPr sz="2400" spc="-1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C00000"/>
                </a:solidFill>
                <a:latin typeface="Arial"/>
                <a:cs typeface="Arial"/>
              </a:rPr>
              <a:t>subgraphs</a:t>
            </a:r>
            <a:endParaRPr sz="2400">
              <a:latin typeface="Arial"/>
              <a:cs typeface="Arial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5DCF0792-AEC6-4CAC-854F-83460EACFC02}"/>
              </a:ext>
            </a:extLst>
          </p:cNvPr>
          <p:cNvSpPr txBox="1"/>
          <p:nvPr/>
        </p:nvSpPr>
        <p:spPr>
          <a:xfrm>
            <a:off x="1147722" y="304594"/>
            <a:ext cx="56733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600" b="1" dirty="0">
                <a:solidFill>
                  <a:srgbClr val="FFD500"/>
                </a:solidFill>
              </a:rPr>
              <a:t>Deep Learning in Graphs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object 4"/>
          <p:cNvGrpSpPr/>
          <p:nvPr/>
        </p:nvGrpSpPr>
        <p:grpSpPr>
          <a:xfrm>
            <a:off x="1510455" y="2258695"/>
            <a:ext cx="7471409" cy="2340610"/>
            <a:chOff x="149014" y="3490912"/>
            <a:chExt cx="7471409" cy="2340610"/>
          </a:xfrm>
        </p:grpSpPr>
        <p:sp>
          <p:nvSpPr>
            <p:cNvPr id="5" name="object 5"/>
            <p:cNvSpPr/>
            <p:nvPr/>
          </p:nvSpPr>
          <p:spPr>
            <a:xfrm>
              <a:off x="1422402" y="3966413"/>
              <a:ext cx="933450" cy="142875"/>
            </a:xfrm>
            <a:custGeom>
              <a:avLst/>
              <a:gdLst/>
              <a:ahLst/>
              <a:cxnLst/>
              <a:rect l="l" t="t" r="r" b="b"/>
              <a:pathLst>
                <a:path w="933450" h="142875">
                  <a:moveTo>
                    <a:pt x="790247" y="0"/>
                  </a:moveTo>
                  <a:lnTo>
                    <a:pt x="835967" y="57149"/>
                  </a:lnTo>
                  <a:lnTo>
                    <a:pt x="847397" y="57149"/>
                  </a:lnTo>
                  <a:lnTo>
                    <a:pt x="847397" y="85724"/>
                  </a:lnTo>
                  <a:lnTo>
                    <a:pt x="835967" y="85724"/>
                  </a:lnTo>
                  <a:lnTo>
                    <a:pt x="790247" y="142874"/>
                  </a:lnTo>
                  <a:lnTo>
                    <a:pt x="904547" y="85724"/>
                  </a:lnTo>
                  <a:lnTo>
                    <a:pt x="847397" y="85724"/>
                  </a:lnTo>
                  <a:lnTo>
                    <a:pt x="904549" y="85723"/>
                  </a:lnTo>
                  <a:lnTo>
                    <a:pt x="933122" y="71437"/>
                  </a:lnTo>
                  <a:lnTo>
                    <a:pt x="790247" y="0"/>
                  </a:lnTo>
                  <a:close/>
                </a:path>
                <a:path w="933450" h="142875">
                  <a:moveTo>
                    <a:pt x="847397" y="71437"/>
                  </a:moveTo>
                  <a:lnTo>
                    <a:pt x="835967" y="85724"/>
                  </a:lnTo>
                  <a:lnTo>
                    <a:pt x="847397" y="85724"/>
                  </a:lnTo>
                  <a:lnTo>
                    <a:pt x="847397" y="71437"/>
                  </a:lnTo>
                  <a:close/>
                </a:path>
                <a:path w="933450" h="142875">
                  <a:moveTo>
                    <a:pt x="0" y="57148"/>
                  </a:moveTo>
                  <a:lnTo>
                    <a:pt x="0" y="85723"/>
                  </a:lnTo>
                  <a:lnTo>
                    <a:pt x="835968" y="85723"/>
                  </a:lnTo>
                  <a:lnTo>
                    <a:pt x="847397" y="71437"/>
                  </a:lnTo>
                  <a:lnTo>
                    <a:pt x="835967" y="57149"/>
                  </a:lnTo>
                  <a:lnTo>
                    <a:pt x="0" y="57148"/>
                  </a:lnTo>
                  <a:close/>
                </a:path>
                <a:path w="933450" h="142875">
                  <a:moveTo>
                    <a:pt x="835967" y="57149"/>
                  </a:moveTo>
                  <a:lnTo>
                    <a:pt x="847397" y="71437"/>
                  </a:lnTo>
                  <a:lnTo>
                    <a:pt x="847397" y="57149"/>
                  </a:lnTo>
                  <a:lnTo>
                    <a:pt x="835967" y="5714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259639" y="4109866"/>
              <a:ext cx="616585" cy="919480"/>
            </a:xfrm>
            <a:custGeom>
              <a:avLst/>
              <a:gdLst/>
              <a:ahLst/>
              <a:cxnLst/>
              <a:rect l="l" t="t" r="r" b="b"/>
              <a:pathLst>
                <a:path w="616585" h="919479">
                  <a:moveTo>
                    <a:pt x="0" y="771768"/>
                  </a:moveTo>
                  <a:lnTo>
                    <a:pt x="61163" y="919335"/>
                  </a:lnTo>
                  <a:lnTo>
                    <a:pt x="110427" y="836089"/>
                  </a:lnTo>
                  <a:lnTo>
                    <a:pt x="81316" y="836089"/>
                  </a:lnTo>
                  <a:lnTo>
                    <a:pt x="53012" y="832319"/>
                  </a:lnTo>
                  <a:lnTo>
                    <a:pt x="53163" y="831198"/>
                  </a:lnTo>
                  <a:lnTo>
                    <a:pt x="54718" y="822282"/>
                  </a:lnTo>
                  <a:lnTo>
                    <a:pt x="0" y="771768"/>
                  </a:lnTo>
                  <a:close/>
                </a:path>
                <a:path w="616585" h="919479">
                  <a:moveTo>
                    <a:pt x="54718" y="822282"/>
                  </a:moveTo>
                  <a:lnTo>
                    <a:pt x="53163" y="831198"/>
                  </a:lnTo>
                  <a:lnTo>
                    <a:pt x="53012" y="832319"/>
                  </a:lnTo>
                  <a:lnTo>
                    <a:pt x="81316" y="836089"/>
                  </a:lnTo>
                  <a:lnTo>
                    <a:pt x="81708" y="833823"/>
                  </a:lnTo>
                  <a:lnTo>
                    <a:pt x="67221" y="833823"/>
                  </a:lnTo>
                  <a:lnTo>
                    <a:pt x="54718" y="822282"/>
                  </a:lnTo>
                  <a:close/>
                </a:path>
                <a:path w="616585" h="919479">
                  <a:moveTo>
                    <a:pt x="142518" y="781864"/>
                  </a:moveTo>
                  <a:lnTo>
                    <a:pt x="83673" y="822470"/>
                  </a:lnTo>
                  <a:lnTo>
                    <a:pt x="81316" y="836089"/>
                  </a:lnTo>
                  <a:lnTo>
                    <a:pt x="110427" y="836089"/>
                  </a:lnTo>
                  <a:lnTo>
                    <a:pt x="142518" y="781864"/>
                  </a:lnTo>
                  <a:close/>
                </a:path>
                <a:path w="616585" h="919479">
                  <a:moveTo>
                    <a:pt x="587937" y="0"/>
                  </a:moveTo>
                  <a:lnTo>
                    <a:pt x="586385" y="43013"/>
                  </a:lnTo>
                  <a:lnTo>
                    <a:pt x="581931" y="84698"/>
                  </a:lnTo>
                  <a:lnTo>
                    <a:pt x="574765" y="125764"/>
                  </a:lnTo>
                  <a:lnTo>
                    <a:pt x="565076" y="165858"/>
                  </a:lnTo>
                  <a:lnTo>
                    <a:pt x="553064" y="204635"/>
                  </a:lnTo>
                  <a:lnTo>
                    <a:pt x="538929" y="241743"/>
                  </a:lnTo>
                  <a:lnTo>
                    <a:pt x="522875" y="276833"/>
                  </a:lnTo>
                  <a:lnTo>
                    <a:pt x="485862" y="339556"/>
                  </a:lnTo>
                  <a:lnTo>
                    <a:pt x="443815" y="390009"/>
                  </a:lnTo>
                  <a:lnTo>
                    <a:pt x="398731" y="425477"/>
                  </a:lnTo>
                  <a:lnTo>
                    <a:pt x="353469" y="443449"/>
                  </a:lnTo>
                  <a:lnTo>
                    <a:pt x="318263" y="446322"/>
                  </a:lnTo>
                  <a:lnTo>
                    <a:pt x="304162" y="448443"/>
                  </a:lnTo>
                  <a:lnTo>
                    <a:pt x="262906" y="462857"/>
                  </a:lnTo>
                  <a:lnTo>
                    <a:pt x="224204" y="487671"/>
                  </a:lnTo>
                  <a:lnTo>
                    <a:pt x="176095" y="535089"/>
                  </a:lnTo>
                  <a:lnTo>
                    <a:pt x="133670" y="595787"/>
                  </a:lnTo>
                  <a:lnTo>
                    <a:pt x="114944" y="630278"/>
                  </a:lnTo>
                  <a:lnTo>
                    <a:pt x="98097" y="667095"/>
                  </a:lnTo>
                  <a:lnTo>
                    <a:pt x="83308" y="705920"/>
                  </a:lnTo>
                  <a:lnTo>
                    <a:pt x="70760" y="746427"/>
                  </a:lnTo>
                  <a:lnTo>
                    <a:pt x="60647" y="788294"/>
                  </a:lnTo>
                  <a:lnTo>
                    <a:pt x="54718" y="822282"/>
                  </a:lnTo>
                  <a:lnTo>
                    <a:pt x="67221" y="833823"/>
                  </a:lnTo>
                  <a:lnTo>
                    <a:pt x="83673" y="822470"/>
                  </a:lnTo>
                  <a:lnTo>
                    <a:pt x="88428" y="794985"/>
                  </a:lnTo>
                  <a:lnTo>
                    <a:pt x="98063" y="754863"/>
                  </a:lnTo>
                  <a:lnTo>
                    <a:pt x="110018" y="716072"/>
                  </a:lnTo>
                  <a:lnTo>
                    <a:pt x="124091" y="678963"/>
                  </a:lnTo>
                  <a:lnTo>
                    <a:pt x="140069" y="643887"/>
                  </a:lnTo>
                  <a:lnTo>
                    <a:pt x="176861" y="581232"/>
                  </a:lnTo>
                  <a:lnTo>
                    <a:pt x="218513" y="530877"/>
                  </a:lnTo>
                  <a:lnTo>
                    <a:pt x="263377" y="495157"/>
                  </a:lnTo>
                  <a:lnTo>
                    <a:pt x="308558" y="476677"/>
                  </a:lnTo>
                  <a:lnTo>
                    <a:pt x="346564" y="473375"/>
                  </a:lnTo>
                  <a:lnTo>
                    <a:pt x="360567" y="471128"/>
                  </a:lnTo>
                  <a:lnTo>
                    <a:pt x="401461" y="456497"/>
                  </a:lnTo>
                  <a:lnTo>
                    <a:pt x="440528" y="431110"/>
                  </a:lnTo>
                  <a:lnTo>
                    <a:pt x="488105" y="383772"/>
                  </a:lnTo>
                  <a:lnTo>
                    <a:pt x="530239" y="323164"/>
                  </a:lnTo>
                  <a:lnTo>
                    <a:pt x="548868" y="288701"/>
                  </a:lnTo>
                  <a:lnTo>
                    <a:pt x="565640" y="251895"/>
                  </a:lnTo>
                  <a:lnTo>
                    <a:pt x="580365" y="213071"/>
                  </a:lnTo>
                  <a:lnTo>
                    <a:pt x="592857" y="172549"/>
                  </a:lnTo>
                  <a:lnTo>
                    <a:pt x="602917" y="130655"/>
                  </a:lnTo>
                  <a:lnTo>
                    <a:pt x="610346" y="87711"/>
                  </a:lnTo>
                  <a:lnTo>
                    <a:pt x="614941" y="44043"/>
                  </a:lnTo>
                  <a:lnTo>
                    <a:pt x="616493" y="1029"/>
                  </a:lnTo>
                  <a:lnTo>
                    <a:pt x="587937" y="0"/>
                  </a:lnTo>
                  <a:close/>
                </a:path>
                <a:path w="616585" h="919479">
                  <a:moveTo>
                    <a:pt x="83673" y="822470"/>
                  </a:moveTo>
                  <a:lnTo>
                    <a:pt x="67221" y="833823"/>
                  </a:lnTo>
                  <a:lnTo>
                    <a:pt x="81708" y="833823"/>
                  </a:lnTo>
                  <a:lnTo>
                    <a:pt x="83673" y="822470"/>
                  </a:lnTo>
                  <a:close/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30612" y="5026138"/>
              <a:ext cx="1197610" cy="800735"/>
            </a:xfrm>
            <a:custGeom>
              <a:avLst/>
              <a:gdLst/>
              <a:ahLst/>
              <a:cxnLst/>
              <a:rect l="l" t="t" r="r" b="b"/>
              <a:pathLst>
                <a:path w="1197610" h="800735">
                  <a:moveTo>
                    <a:pt x="1152635" y="0"/>
                  </a:moveTo>
                  <a:lnTo>
                    <a:pt x="598739" y="350556"/>
                  </a:lnTo>
                  <a:lnTo>
                    <a:pt x="44842" y="0"/>
                  </a:lnTo>
                  <a:lnTo>
                    <a:pt x="0" y="70852"/>
                  </a:lnTo>
                  <a:lnTo>
                    <a:pt x="520343" y="400175"/>
                  </a:lnTo>
                  <a:lnTo>
                    <a:pt x="0" y="729497"/>
                  </a:lnTo>
                  <a:lnTo>
                    <a:pt x="44842" y="800348"/>
                  </a:lnTo>
                  <a:lnTo>
                    <a:pt x="598739" y="449792"/>
                  </a:lnTo>
                  <a:lnTo>
                    <a:pt x="1152635" y="800348"/>
                  </a:lnTo>
                  <a:lnTo>
                    <a:pt x="1197478" y="729497"/>
                  </a:lnTo>
                  <a:lnTo>
                    <a:pt x="677133" y="400175"/>
                  </a:lnTo>
                  <a:lnTo>
                    <a:pt x="1197478" y="70852"/>
                  </a:lnTo>
                  <a:lnTo>
                    <a:pt x="1152635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30612" y="5026138"/>
              <a:ext cx="1197610" cy="800735"/>
            </a:xfrm>
            <a:custGeom>
              <a:avLst/>
              <a:gdLst/>
              <a:ahLst/>
              <a:cxnLst/>
              <a:rect l="l" t="t" r="r" b="b"/>
              <a:pathLst>
                <a:path w="1197610" h="800735">
                  <a:moveTo>
                    <a:pt x="0" y="70851"/>
                  </a:moveTo>
                  <a:lnTo>
                    <a:pt x="44842" y="0"/>
                  </a:lnTo>
                  <a:lnTo>
                    <a:pt x="598739" y="350556"/>
                  </a:lnTo>
                  <a:lnTo>
                    <a:pt x="1152636" y="0"/>
                  </a:lnTo>
                  <a:lnTo>
                    <a:pt x="1197478" y="70851"/>
                  </a:lnTo>
                  <a:lnTo>
                    <a:pt x="677134" y="400175"/>
                  </a:lnTo>
                  <a:lnTo>
                    <a:pt x="1197478" y="729496"/>
                  </a:lnTo>
                  <a:lnTo>
                    <a:pt x="1152636" y="800348"/>
                  </a:lnTo>
                  <a:lnTo>
                    <a:pt x="598739" y="449791"/>
                  </a:lnTo>
                  <a:lnTo>
                    <a:pt x="44842" y="800348"/>
                  </a:lnTo>
                  <a:lnTo>
                    <a:pt x="0" y="729496"/>
                  </a:lnTo>
                  <a:lnTo>
                    <a:pt x="520344" y="400175"/>
                  </a:lnTo>
                  <a:lnTo>
                    <a:pt x="0" y="70851"/>
                  </a:lnTo>
                  <a:close/>
                </a:path>
              </a:pathLst>
            </a:custGeom>
            <a:ln w="9525">
              <a:solidFill>
                <a:srgbClr val="5A637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63301" y="3505200"/>
              <a:ext cx="1259205" cy="1065530"/>
            </a:xfrm>
            <a:custGeom>
              <a:avLst/>
              <a:gdLst/>
              <a:ahLst/>
              <a:cxnLst/>
              <a:rect l="l" t="t" r="r" b="b"/>
              <a:pathLst>
                <a:path w="1259205" h="1065529">
                  <a:moveTo>
                    <a:pt x="0" y="177553"/>
                  </a:moveTo>
                  <a:lnTo>
                    <a:pt x="6342" y="130352"/>
                  </a:lnTo>
                  <a:lnTo>
                    <a:pt x="24241" y="87938"/>
                  </a:lnTo>
                  <a:lnTo>
                    <a:pt x="52004" y="52004"/>
                  </a:lnTo>
                  <a:lnTo>
                    <a:pt x="87938" y="24241"/>
                  </a:lnTo>
                  <a:lnTo>
                    <a:pt x="130352" y="6342"/>
                  </a:lnTo>
                  <a:lnTo>
                    <a:pt x="177553" y="0"/>
                  </a:lnTo>
                  <a:lnTo>
                    <a:pt x="1081547" y="0"/>
                  </a:lnTo>
                  <a:lnTo>
                    <a:pt x="1128747" y="6342"/>
                  </a:lnTo>
                  <a:lnTo>
                    <a:pt x="1171161" y="24241"/>
                  </a:lnTo>
                  <a:lnTo>
                    <a:pt x="1207096" y="52004"/>
                  </a:lnTo>
                  <a:lnTo>
                    <a:pt x="1234858" y="87938"/>
                  </a:lnTo>
                  <a:lnTo>
                    <a:pt x="1252757" y="130352"/>
                  </a:lnTo>
                  <a:lnTo>
                    <a:pt x="1259100" y="177553"/>
                  </a:lnTo>
                  <a:lnTo>
                    <a:pt x="1259100" y="887746"/>
                  </a:lnTo>
                  <a:lnTo>
                    <a:pt x="1252757" y="934947"/>
                  </a:lnTo>
                  <a:lnTo>
                    <a:pt x="1234858" y="977361"/>
                  </a:lnTo>
                  <a:lnTo>
                    <a:pt x="1207096" y="1013295"/>
                  </a:lnTo>
                  <a:lnTo>
                    <a:pt x="1171161" y="1041058"/>
                  </a:lnTo>
                  <a:lnTo>
                    <a:pt x="1128747" y="1058957"/>
                  </a:lnTo>
                  <a:lnTo>
                    <a:pt x="1081547" y="1065300"/>
                  </a:lnTo>
                  <a:lnTo>
                    <a:pt x="177553" y="1065300"/>
                  </a:lnTo>
                  <a:lnTo>
                    <a:pt x="130352" y="1058957"/>
                  </a:lnTo>
                  <a:lnTo>
                    <a:pt x="87938" y="1041058"/>
                  </a:lnTo>
                  <a:lnTo>
                    <a:pt x="52004" y="1013295"/>
                  </a:lnTo>
                  <a:lnTo>
                    <a:pt x="24241" y="977361"/>
                  </a:lnTo>
                  <a:lnTo>
                    <a:pt x="6342" y="934947"/>
                  </a:lnTo>
                  <a:lnTo>
                    <a:pt x="0" y="887746"/>
                  </a:lnTo>
                  <a:lnTo>
                    <a:pt x="0" y="177553"/>
                  </a:lnTo>
                  <a:close/>
                </a:path>
              </a:pathLst>
            </a:custGeom>
            <a:ln w="28575">
              <a:solidFill>
                <a:srgbClr val="6BB76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299521" y="3966413"/>
              <a:ext cx="3321050" cy="142875"/>
            </a:xfrm>
            <a:custGeom>
              <a:avLst/>
              <a:gdLst/>
              <a:ahLst/>
              <a:cxnLst/>
              <a:rect l="l" t="t" r="r" b="b"/>
              <a:pathLst>
                <a:path w="3321050" h="142875">
                  <a:moveTo>
                    <a:pt x="799503" y="71437"/>
                  </a:moveTo>
                  <a:lnTo>
                    <a:pt x="656628" y="0"/>
                  </a:lnTo>
                  <a:lnTo>
                    <a:pt x="702348" y="57150"/>
                  </a:lnTo>
                  <a:lnTo>
                    <a:pt x="0" y="57150"/>
                  </a:lnTo>
                  <a:lnTo>
                    <a:pt x="0" y="85725"/>
                  </a:lnTo>
                  <a:lnTo>
                    <a:pt x="702348" y="85725"/>
                  </a:lnTo>
                  <a:lnTo>
                    <a:pt x="656628" y="142875"/>
                  </a:lnTo>
                  <a:lnTo>
                    <a:pt x="770928" y="85725"/>
                  </a:lnTo>
                  <a:lnTo>
                    <a:pt x="799503" y="71437"/>
                  </a:lnTo>
                  <a:close/>
                </a:path>
                <a:path w="3321050" h="142875">
                  <a:moveTo>
                    <a:pt x="3320478" y="71437"/>
                  </a:moveTo>
                  <a:lnTo>
                    <a:pt x="3177603" y="0"/>
                  </a:lnTo>
                  <a:lnTo>
                    <a:pt x="3223323" y="57150"/>
                  </a:lnTo>
                  <a:lnTo>
                    <a:pt x="2609278" y="57150"/>
                  </a:lnTo>
                  <a:lnTo>
                    <a:pt x="2609278" y="85725"/>
                  </a:lnTo>
                  <a:lnTo>
                    <a:pt x="3223323" y="85725"/>
                  </a:lnTo>
                  <a:lnTo>
                    <a:pt x="3177603" y="142875"/>
                  </a:lnTo>
                  <a:lnTo>
                    <a:pt x="3291903" y="85725"/>
                  </a:lnTo>
                  <a:lnTo>
                    <a:pt x="3320478" y="7143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765354" y="2358835"/>
            <a:ext cx="777875" cy="880369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12700" marR="5080" indent="19685">
              <a:lnSpc>
                <a:spcPts val="3290"/>
              </a:lnSpc>
              <a:spcBef>
                <a:spcPts val="265"/>
              </a:spcBef>
            </a:pPr>
            <a:r>
              <a:rPr sz="2800" dirty="0">
                <a:latin typeface="Arial"/>
                <a:cs typeface="Arial"/>
              </a:rPr>
              <a:t>Raw </a:t>
            </a:r>
            <a:r>
              <a:rPr sz="2800" spc="-76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D</a:t>
            </a:r>
            <a:r>
              <a:rPr sz="2800" spc="5" dirty="0">
                <a:latin typeface="Arial"/>
                <a:cs typeface="Arial"/>
              </a:rPr>
              <a:t>a</a:t>
            </a:r>
            <a:r>
              <a:rPr sz="2800" spc="-5" dirty="0">
                <a:latin typeface="Arial"/>
                <a:cs typeface="Arial"/>
              </a:rPr>
              <a:t>t</a:t>
            </a:r>
            <a:r>
              <a:rPr sz="2800" dirty="0">
                <a:latin typeface="Arial"/>
                <a:cs typeface="Arial"/>
              </a:rPr>
              <a:t>a</a:t>
            </a:r>
            <a:endParaRPr sz="28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716964" y="2272983"/>
            <a:ext cx="1944370" cy="1065530"/>
          </a:xfrm>
          <a:custGeom>
            <a:avLst/>
            <a:gdLst/>
            <a:ahLst/>
            <a:cxnLst/>
            <a:rect l="l" t="t" r="r" b="b"/>
            <a:pathLst>
              <a:path w="1944370" h="1065529">
                <a:moveTo>
                  <a:pt x="0" y="177553"/>
                </a:moveTo>
                <a:lnTo>
                  <a:pt x="6342" y="130353"/>
                </a:lnTo>
                <a:lnTo>
                  <a:pt x="24241" y="87939"/>
                </a:lnTo>
                <a:lnTo>
                  <a:pt x="52004" y="52004"/>
                </a:lnTo>
                <a:lnTo>
                  <a:pt x="87938" y="24241"/>
                </a:lnTo>
                <a:lnTo>
                  <a:pt x="130352" y="6342"/>
                </a:lnTo>
                <a:lnTo>
                  <a:pt x="177553" y="0"/>
                </a:lnTo>
                <a:lnTo>
                  <a:pt x="1766446" y="0"/>
                </a:lnTo>
                <a:lnTo>
                  <a:pt x="1813646" y="6342"/>
                </a:lnTo>
                <a:lnTo>
                  <a:pt x="1856060" y="24241"/>
                </a:lnTo>
                <a:lnTo>
                  <a:pt x="1891995" y="52004"/>
                </a:lnTo>
                <a:lnTo>
                  <a:pt x="1919758" y="87939"/>
                </a:lnTo>
                <a:lnTo>
                  <a:pt x="1937657" y="130353"/>
                </a:lnTo>
                <a:lnTo>
                  <a:pt x="1944000" y="177553"/>
                </a:lnTo>
                <a:lnTo>
                  <a:pt x="1944000" y="887746"/>
                </a:lnTo>
                <a:lnTo>
                  <a:pt x="1937657" y="934946"/>
                </a:lnTo>
                <a:lnTo>
                  <a:pt x="1919758" y="977360"/>
                </a:lnTo>
                <a:lnTo>
                  <a:pt x="1891995" y="1013295"/>
                </a:lnTo>
                <a:lnTo>
                  <a:pt x="1856060" y="1041058"/>
                </a:lnTo>
                <a:lnTo>
                  <a:pt x="1813646" y="1058957"/>
                </a:lnTo>
                <a:lnTo>
                  <a:pt x="1766446" y="1065300"/>
                </a:lnTo>
                <a:lnTo>
                  <a:pt x="177553" y="1065300"/>
                </a:lnTo>
                <a:lnTo>
                  <a:pt x="130352" y="1058957"/>
                </a:lnTo>
                <a:lnTo>
                  <a:pt x="87938" y="1041058"/>
                </a:lnTo>
                <a:lnTo>
                  <a:pt x="52004" y="1013295"/>
                </a:lnTo>
                <a:lnTo>
                  <a:pt x="24241" y="977360"/>
                </a:lnTo>
                <a:lnTo>
                  <a:pt x="6342" y="934946"/>
                </a:lnTo>
                <a:lnTo>
                  <a:pt x="0" y="887746"/>
                </a:lnTo>
                <a:lnTo>
                  <a:pt x="0" y="177553"/>
                </a:lnTo>
                <a:close/>
              </a:path>
            </a:pathLst>
          </a:custGeom>
          <a:ln w="28575">
            <a:solidFill>
              <a:srgbClr val="6BB76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4180965" y="2352738"/>
            <a:ext cx="1015365" cy="849784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31445" marR="5080" indent="-119380">
              <a:lnSpc>
                <a:spcPct val="101400"/>
              </a:lnSpc>
              <a:spcBef>
                <a:spcPts val="50"/>
              </a:spcBef>
            </a:pPr>
            <a:r>
              <a:rPr sz="2800" spc="-5" dirty="0">
                <a:latin typeface="Arial"/>
                <a:cs typeface="Arial"/>
              </a:rPr>
              <a:t>G</a:t>
            </a:r>
            <a:r>
              <a:rPr sz="2800" spc="5" dirty="0">
                <a:latin typeface="Arial"/>
                <a:cs typeface="Arial"/>
              </a:rPr>
              <a:t>r</a:t>
            </a:r>
            <a:r>
              <a:rPr sz="2800" dirty="0">
                <a:latin typeface="Arial"/>
                <a:cs typeface="Arial"/>
              </a:rPr>
              <a:t>aph  Data</a:t>
            </a:r>
            <a:endParaRPr sz="28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6460468" y="2272983"/>
            <a:ext cx="1810385" cy="1065530"/>
          </a:xfrm>
          <a:custGeom>
            <a:avLst/>
            <a:gdLst/>
            <a:ahLst/>
            <a:cxnLst/>
            <a:rect l="l" t="t" r="r" b="b"/>
            <a:pathLst>
              <a:path w="1810384" h="1065529">
                <a:moveTo>
                  <a:pt x="0" y="177553"/>
                </a:moveTo>
                <a:lnTo>
                  <a:pt x="6342" y="130352"/>
                </a:lnTo>
                <a:lnTo>
                  <a:pt x="24241" y="87938"/>
                </a:lnTo>
                <a:lnTo>
                  <a:pt x="52004" y="52004"/>
                </a:lnTo>
                <a:lnTo>
                  <a:pt x="87938" y="24241"/>
                </a:lnTo>
                <a:lnTo>
                  <a:pt x="130352" y="6342"/>
                </a:lnTo>
                <a:lnTo>
                  <a:pt x="177553" y="0"/>
                </a:lnTo>
                <a:lnTo>
                  <a:pt x="1632222" y="0"/>
                </a:lnTo>
                <a:lnTo>
                  <a:pt x="1679422" y="6342"/>
                </a:lnTo>
                <a:lnTo>
                  <a:pt x="1721836" y="24241"/>
                </a:lnTo>
                <a:lnTo>
                  <a:pt x="1757771" y="52004"/>
                </a:lnTo>
                <a:lnTo>
                  <a:pt x="1785533" y="87938"/>
                </a:lnTo>
                <a:lnTo>
                  <a:pt x="1803432" y="130352"/>
                </a:lnTo>
                <a:lnTo>
                  <a:pt x="1809775" y="177553"/>
                </a:lnTo>
                <a:lnTo>
                  <a:pt x="1809775" y="887746"/>
                </a:lnTo>
                <a:lnTo>
                  <a:pt x="1803432" y="934947"/>
                </a:lnTo>
                <a:lnTo>
                  <a:pt x="1785533" y="977361"/>
                </a:lnTo>
                <a:lnTo>
                  <a:pt x="1757771" y="1013295"/>
                </a:lnTo>
                <a:lnTo>
                  <a:pt x="1721836" y="1041058"/>
                </a:lnTo>
                <a:lnTo>
                  <a:pt x="1679422" y="1058957"/>
                </a:lnTo>
                <a:lnTo>
                  <a:pt x="1632222" y="1065300"/>
                </a:lnTo>
                <a:lnTo>
                  <a:pt x="177553" y="1065300"/>
                </a:lnTo>
                <a:lnTo>
                  <a:pt x="130352" y="1058957"/>
                </a:lnTo>
                <a:lnTo>
                  <a:pt x="87938" y="1041058"/>
                </a:lnTo>
                <a:lnTo>
                  <a:pt x="52004" y="1013295"/>
                </a:lnTo>
                <a:lnTo>
                  <a:pt x="24241" y="977361"/>
                </a:lnTo>
                <a:lnTo>
                  <a:pt x="6342" y="934947"/>
                </a:lnTo>
                <a:lnTo>
                  <a:pt x="0" y="887746"/>
                </a:lnTo>
                <a:lnTo>
                  <a:pt x="0" y="177553"/>
                </a:lnTo>
                <a:close/>
              </a:path>
            </a:pathLst>
          </a:custGeom>
          <a:ln w="28575">
            <a:solidFill>
              <a:srgbClr val="6BB76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6600178" y="2349690"/>
            <a:ext cx="1530350" cy="849784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700" marR="5080" indent="57785">
              <a:lnSpc>
                <a:spcPct val="101400"/>
              </a:lnSpc>
              <a:spcBef>
                <a:spcPts val="50"/>
              </a:spcBef>
            </a:pPr>
            <a:r>
              <a:rPr sz="2800" dirty="0">
                <a:latin typeface="Arial"/>
                <a:cs typeface="Arial"/>
              </a:rPr>
              <a:t>Learning </a:t>
            </a:r>
            <a:r>
              <a:rPr sz="2800" spc="-76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A</a:t>
            </a:r>
            <a:r>
              <a:rPr sz="2800" dirty="0">
                <a:latin typeface="Arial"/>
                <a:cs typeface="Arial"/>
              </a:rPr>
              <a:t>l</a:t>
            </a:r>
            <a:r>
              <a:rPr sz="2800" spc="5" dirty="0">
                <a:latin typeface="Arial"/>
                <a:cs typeface="Arial"/>
              </a:rPr>
              <a:t>gor</a:t>
            </a:r>
            <a:r>
              <a:rPr sz="2800" dirty="0">
                <a:latin typeface="Arial"/>
                <a:cs typeface="Arial"/>
              </a:rPr>
              <a:t>i</a:t>
            </a:r>
            <a:r>
              <a:rPr sz="2800" spc="-5" dirty="0">
                <a:latin typeface="Arial"/>
                <a:cs typeface="Arial"/>
              </a:rPr>
              <a:t>t</a:t>
            </a:r>
            <a:r>
              <a:rPr sz="2800" spc="5" dirty="0">
                <a:latin typeface="Arial"/>
                <a:cs typeface="Arial"/>
              </a:rPr>
              <a:t>h</a:t>
            </a:r>
            <a:r>
              <a:rPr sz="2800" dirty="0">
                <a:latin typeface="Arial"/>
                <a:cs typeface="Arial"/>
              </a:rPr>
              <a:t>m</a:t>
            </a:r>
            <a:endParaRPr sz="280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8981443" y="2272983"/>
            <a:ext cx="1321435" cy="1065530"/>
          </a:xfrm>
          <a:custGeom>
            <a:avLst/>
            <a:gdLst/>
            <a:ahLst/>
            <a:cxnLst/>
            <a:rect l="l" t="t" r="r" b="b"/>
            <a:pathLst>
              <a:path w="1321434" h="1065529">
                <a:moveTo>
                  <a:pt x="0" y="177554"/>
                </a:moveTo>
                <a:lnTo>
                  <a:pt x="6342" y="130353"/>
                </a:lnTo>
                <a:lnTo>
                  <a:pt x="24241" y="87939"/>
                </a:lnTo>
                <a:lnTo>
                  <a:pt x="52004" y="52004"/>
                </a:lnTo>
                <a:lnTo>
                  <a:pt x="87939" y="24241"/>
                </a:lnTo>
                <a:lnTo>
                  <a:pt x="130353" y="6342"/>
                </a:lnTo>
                <a:lnTo>
                  <a:pt x="177554" y="0"/>
                </a:lnTo>
                <a:lnTo>
                  <a:pt x="1143397" y="0"/>
                </a:lnTo>
                <a:lnTo>
                  <a:pt x="1190597" y="6342"/>
                </a:lnTo>
                <a:lnTo>
                  <a:pt x="1233011" y="24241"/>
                </a:lnTo>
                <a:lnTo>
                  <a:pt x="1268946" y="52004"/>
                </a:lnTo>
                <a:lnTo>
                  <a:pt x="1296709" y="87939"/>
                </a:lnTo>
                <a:lnTo>
                  <a:pt x="1314608" y="130353"/>
                </a:lnTo>
                <a:lnTo>
                  <a:pt x="1320951" y="177554"/>
                </a:lnTo>
                <a:lnTo>
                  <a:pt x="1320951" y="887745"/>
                </a:lnTo>
                <a:lnTo>
                  <a:pt x="1314608" y="934946"/>
                </a:lnTo>
                <a:lnTo>
                  <a:pt x="1296709" y="977360"/>
                </a:lnTo>
                <a:lnTo>
                  <a:pt x="1268946" y="1013295"/>
                </a:lnTo>
                <a:lnTo>
                  <a:pt x="1233011" y="1041058"/>
                </a:lnTo>
                <a:lnTo>
                  <a:pt x="1190597" y="1058957"/>
                </a:lnTo>
                <a:lnTo>
                  <a:pt x="1143397" y="1065300"/>
                </a:lnTo>
                <a:lnTo>
                  <a:pt x="177554" y="1065300"/>
                </a:lnTo>
                <a:lnTo>
                  <a:pt x="130353" y="1058957"/>
                </a:lnTo>
                <a:lnTo>
                  <a:pt x="87939" y="1041058"/>
                </a:lnTo>
                <a:lnTo>
                  <a:pt x="52004" y="1013295"/>
                </a:lnTo>
                <a:lnTo>
                  <a:pt x="24241" y="977360"/>
                </a:lnTo>
                <a:lnTo>
                  <a:pt x="6342" y="934946"/>
                </a:lnTo>
                <a:lnTo>
                  <a:pt x="0" y="887745"/>
                </a:lnTo>
                <a:lnTo>
                  <a:pt x="0" y="177554"/>
                </a:lnTo>
                <a:close/>
              </a:path>
            </a:pathLst>
          </a:custGeom>
          <a:ln w="28575">
            <a:solidFill>
              <a:srgbClr val="6BB76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9143441" y="2572194"/>
            <a:ext cx="99758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800" spc="5" dirty="0">
                <a:latin typeface="Arial"/>
                <a:cs typeface="Arial"/>
              </a:rPr>
              <a:t>Model</a:t>
            </a:r>
            <a:endParaRPr sz="280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6949441" y="3606319"/>
            <a:ext cx="2950210" cy="160020"/>
          </a:xfrm>
          <a:custGeom>
            <a:avLst/>
            <a:gdLst/>
            <a:ahLst/>
            <a:cxnLst/>
            <a:rect l="l" t="t" r="r" b="b"/>
            <a:pathLst>
              <a:path w="2950209" h="160020">
                <a:moveTo>
                  <a:pt x="142424" y="16728"/>
                </a:moveTo>
                <a:lnTo>
                  <a:pt x="0" y="89061"/>
                </a:lnTo>
                <a:lnTo>
                  <a:pt x="143320" y="159600"/>
                </a:lnTo>
                <a:lnTo>
                  <a:pt x="97300" y="102810"/>
                </a:lnTo>
                <a:lnTo>
                  <a:pt x="85820" y="102810"/>
                </a:lnTo>
                <a:lnTo>
                  <a:pt x="85641" y="74236"/>
                </a:lnTo>
                <a:lnTo>
                  <a:pt x="97063" y="74164"/>
                </a:lnTo>
                <a:lnTo>
                  <a:pt x="142424" y="16728"/>
                </a:lnTo>
                <a:close/>
              </a:path>
              <a:path w="2950209" h="160020">
                <a:moveTo>
                  <a:pt x="2921889" y="56789"/>
                </a:moveTo>
                <a:lnTo>
                  <a:pt x="2864008" y="56789"/>
                </a:lnTo>
                <a:lnTo>
                  <a:pt x="2864187" y="85364"/>
                </a:lnTo>
                <a:lnTo>
                  <a:pt x="2852762" y="85436"/>
                </a:lnTo>
                <a:lnTo>
                  <a:pt x="2807402" y="142872"/>
                </a:lnTo>
                <a:lnTo>
                  <a:pt x="2949825" y="70538"/>
                </a:lnTo>
                <a:lnTo>
                  <a:pt x="2921889" y="56789"/>
                </a:lnTo>
                <a:close/>
              </a:path>
              <a:path w="2950209" h="160020">
                <a:moveTo>
                  <a:pt x="85730" y="88532"/>
                </a:moveTo>
                <a:lnTo>
                  <a:pt x="85820" y="102810"/>
                </a:lnTo>
                <a:lnTo>
                  <a:pt x="97242" y="102738"/>
                </a:lnTo>
                <a:lnTo>
                  <a:pt x="85730" y="88532"/>
                </a:lnTo>
                <a:close/>
              </a:path>
              <a:path w="2950209" h="160020">
                <a:moveTo>
                  <a:pt x="97242" y="102738"/>
                </a:moveTo>
                <a:lnTo>
                  <a:pt x="85820" y="102810"/>
                </a:lnTo>
                <a:lnTo>
                  <a:pt x="97300" y="102810"/>
                </a:lnTo>
                <a:close/>
              </a:path>
              <a:path w="2950209" h="160020">
                <a:moveTo>
                  <a:pt x="2852582" y="56861"/>
                </a:moveTo>
                <a:lnTo>
                  <a:pt x="97063" y="74164"/>
                </a:lnTo>
                <a:lnTo>
                  <a:pt x="85730" y="88532"/>
                </a:lnTo>
                <a:lnTo>
                  <a:pt x="97242" y="102738"/>
                </a:lnTo>
                <a:lnTo>
                  <a:pt x="2852762" y="85436"/>
                </a:lnTo>
                <a:lnTo>
                  <a:pt x="2864098" y="71071"/>
                </a:lnTo>
                <a:lnTo>
                  <a:pt x="2852582" y="56861"/>
                </a:lnTo>
                <a:close/>
              </a:path>
              <a:path w="2950209" h="160020">
                <a:moveTo>
                  <a:pt x="97063" y="74164"/>
                </a:moveTo>
                <a:lnTo>
                  <a:pt x="85641" y="74236"/>
                </a:lnTo>
                <a:lnTo>
                  <a:pt x="85730" y="88515"/>
                </a:lnTo>
                <a:lnTo>
                  <a:pt x="97063" y="74164"/>
                </a:lnTo>
                <a:close/>
              </a:path>
              <a:path w="2950209" h="160020">
                <a:moveTo>
                  <a:pt x="2864098" y="71082"/>
                </a:moveTo>
                <a:lnTo>
                  <a:pt x="2852762" y="85436"/>
                </a:lnTo>
                <a:lnTo>
                  <a:pt x="2864187" y="85364"/>
                </a:lnTo>
                <a:lnTo>
                  <a:pt x="2864098" y="71082"/>
                </a:lnTo>
                <a:close/>
              </a:path>
              <a:path w="2950209" h="160020">
                <a:moveTo>
                  <a:pt x="2864008" y="56789"/>
                </a:moveTo>
                <a:lnTo>
                  <a:pt x="2852582" y="56861"/>
                </a:lnTo>
                <a:lnTo>
                  <a:pt x="2864098" y="71071"/>
                </a:lnTo>
                <a:lnTo>
                  <a:pt x="2864008" y="56789"/>
                </a:lnTo>
                <a:close/>
              </a:path>
              <a:path w="2950209" h="160020">
                <a:moveTo>
                  <a:pt x="2806504" y="0"/>
                </a:moveTo>
                <a:lnTo>
                  <a:pt x="2852582" y="56861"/>
                </a:lnTo>
                <a:lnTo>
                  <a:pt x="2921889" y="56789"/>
                </a:lnTo>
                <a:lnTo>
                  <a:pt x="2806504" y="0"/>
                </a:lnTo>
                <a:close/>
              </a:path>
            </a:pathLst>
          </a:custGeom>
          <a:solidFill>
            <a:srgbClr val="F0AD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7642035" y="3761930"/>
            <a:ext cx="166243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05410">
              <a:spcBef>
                <a:spcPts val="100"/>
              </a:spcBef>
            </a:pPr>
            <a:r>
              <a:rPr sz="2000" spc="-5" dirty="0">
                <a:solidFill>
                  <a:srgbClr val="5A6378"/>
                </a:solidFill>
                <a:latin typeface="Arial"/>
                <a:cs typeface="Arial"/>
              </a:rPr>
              <a:t>Downstream </a:t>
            </a:r>
            <a:r>
              <a:rPr sz="2000" dirty="0">
                <a:solidFill>
                  <a:srgbClr val="5A637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5A6378"/>
                </a:solidFill>
                <a:latin typeface="Arial"/>
                <a:cs typeface="Arial"/>
              </a:rPr>
              <a:t>prediction</a:t>
            </a:r>
            <a:r>
              <a:rPr sz="2000" spc="-55" dirty="0">
                <a:solidFill>
                  <a:srgbClr val="5A637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5A6378"/>
                </a:solidFill>
                <a:latin typeface="Arial"/>
                <a:cs typeface="Arial"/>
              </a:rPr>
              <a:t>task</a:t>
            </a:r>
            <a:endParaRPr sz="20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995246" y="3761930"/>
            <a:ext cx="138239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41300">
              <a:spcBef>
                <a:spcPts val="100"/>
              </a:spcBef>
            </a:pPr>
            <a:r>
              <a:rPr sz="2000" spc="-5" dirty="0">
                <a:solidFill>
                  <a:srgbClr val="5A6378"/>
                </a:solidFill>
                <a:latin typeface="Arial"/>
                <a:cs typeface="Arial"/>
              </a:rPr>
              <a:t>Feature </a:t>
            </a:r>
            <a:r>
              <a:rPr sz="2000" dirty="0">
                <a:solidFill>
                  <a:srgbClr val="5A6378"/>
                </a:solidFill>
                <a:latin typeface="Arial"/>
                <a:cs typeface="Arial"/>
              </a:rPr>
              <a:t> E</a:t>
            </a:r>
            <a:r>
              <a:rPr sz="2000" spc="-5" dirty="0">
                <a:solidFill>
                  <a:srgbClr val="5A6378"/>
                </a:solidFill>
                <a:latin typeface="Arial"/>
                <a:cs typeface="Arial"/>
              </a:rPr>
              <a:t>ng</a:t>
            </a:r>
            <a:r>
              <a:rPr sz="2000" spc="5" dirty="0">
                <a:solidFill>
                  <a:srgbClr val="5A6378"/>
                </a:solidFill>
                <a:latin typeface="Arial"/>
                <a:cs typeface="Arial"/>
              </a:rPr>
              <a:t>i</a:t>
            </a:r>
            <a:r>
              <a:rPr sz="2000" spc="-5" dirty="0">
                <a:solidFill>
                  <a:srgbClr val="5A6378"/>
                </a:solidFill>
                <a:latin typeface="Arial"/>
                <a:cs typeface="Arial"/>
              </a:rPr>
              <a:t>neer</a:t>
            </a:r>
            <a:r>
              <a:rPr sz="2000" spc="5" dirty="0">
                <a:solidFill>
                  <a:srgbClr val="5A6378"/>
                </a:solidFill>
                <a:latin typeface="Arial"/>
                <a:cs typeface="Arial"/>
              </a:rPr>
              <a:t>i</a:t>
            </a:r>
            <a:r>
              <a:rPr sz="2000" spc="-5" dirty="0">
                <a:solidFill>
                  <a:srgbClr val="5A6378"/>
                </a:solidFill>
                <a:latin typeface="Arial"/>
                <a:cs typeface="Arial"/>
              </a:rPr>
              <a:t>n</a:t>
            </a:r>
            <a:r>
              <a:rPr sz="2000" dirty="0">
                <a:solidFill>
                  <a:srgbClr val="5A6378"/>
                </a:solidFill>
                <a:latin typeface="Arial"/>
                <a:cs typeface="Arial"/>
              </a:rPr>
              <a:t>g</a:t>
            </a:r>
            <a:endParaRPr sz="20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563710" y="3712147"/>
            <a:ext cx="2800350" cy="173545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indent="-2540" algn="ctr">
              <a:lnSpc>
                <a:spcPct val="100200"/>
              </a:lnSpc>
              <a:spcBef>
                <a:spcPts val="90"/>
              </a:spcBef>
            </a:pPr>
            <a:r>
              <a:rPr sz="2800" dirty="0">
                <a:solidFill>
                  <a:srgbClr val="C00000"/>
                </a:solidFill>
                <a:latin typeface="Arial"/>
                <a:cs typeface="Arial"/>
              </a:rPr>
              <a:t>Representation </a:t>
            </a:r>
            <a:r>
              <a:rPr sz="2800" spc="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C00000"/>
                </a:solidFill>
                <a:latin typeface="Arial"/>
                <a:cs typeface="Arial"/>
              </a:rPr>
              <a:t>Learning </a:t>
            </a:r>
            <a:r>
              <a:rPr sz="2800" spc="5" dirty="0">
                <a:solidFill>
                  <a:srgbClr val="C00000"/>
                </a:solidFill>
                <a:latin typeface="Arial"/>
                <a:cs typeface="Arial"/>
              </a:rPr>
              <a:t>-- </a:t>
            </a:r>
            <a:r>
              <a:rPr sz="2800" spc="1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Automatically </a:t>
            </a:r>
            <a:r>
              <a:rPr sz="2800" spc="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learn</a:t>
            </a:r>
            <a:r>
              <a:rPr sz="2800" spc="-3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the</a:t>
            </a:r>
            <a:r>
              <a:rPr sz="2800" spc="-3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features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6E4A62A3-9297-4E57-80C5-07BC03F2548D}"/>
              </a:ext>
            </a:extLst>
          </p:cNvPr>
          <p:cNvSpPr txBox="1"/>
          <p:nvPr/>
        </p:nvSpPr>
        <p:spPr>
          <a:xfrm>
            <a:off x="1120806" y="337902"/>
            <a:ext cx="60945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dirty="0">
                <a:solidFill>
                  <a:srgbClr val="C00000"/>
                </a:solidFill>
                <a:latin typeface="Arial"/>
                <a:cs typeface="Arial"/>
              </a:rPr>
              <a:t>Graph Representation Learning </a:t>
            </a:r>
            <a:endParaRPr lang="zh-CN" altLang="en-US" sz="28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 idx="4294967295"/>
          </p:nvPr>
        </p:nvSpPr>
        <p:spPr>
          <a:xfrm>
            <a:off x="1239838" y="1559193"/>
            <a:ext cx="10190162" cy="962699"/>
          </a:xfrm>
          <a:prstGeom prst="rect">
            <a:avLst/>
          </a:prstGeom>
        </p:spPr>
        <p:txBody>
          <a:bodyPr vert="horz" wrap="square" lIns="0" tIns="75565" rIns="0" bIns="0" rtlCol="0" anchor="ctr">
            <a:spAutoFit/>
          </a:bodyPr>
          <a:lstStyle/>
          <a:p>
            <a:pPr marL="12065" marR="5080" indent="635">
              <a:lnSpc>
                <a:spcPct val="89700"/>
              </a:lnSpc>
              <a:spcBef>
                <a:spcPts val="595"/>
              </a:spcBef>
            </a:pPr>
            <a:r>
              <a:rPr sz="3200" dirty="0">
                <a:solidFill>
                  <a:srgbClr val="000000"/>
                </a:solidFill>
              </a:rPr>
              <a:t>Map </a:t>
            </a:r>
            <a:r>
              <a:rPr sz="3200" spc="-5" dirty="0">
                <a:solidFill>
                  <a:srgbClr val="000000"/>
                </a:solidFill>
              </a:rPr>
              <a:t>nodes </a:t>
            </a:r>
            <a:r>
              <a:rPr sz="3200" spc="-25" dirty="0">
                <a:solidFill>
                  <a:srgbClr val="000000"/>
                </a:solidFill>
              </a:rPr>
              <a:t>to </a:t>
            </a:r>
            <a:r>
              <a:rPr sz="3200" spc="-5" dirty="0">
                <a:solidFill>
                  <a:srgbClr val="000000"/>
                </a:solidFill>
              </a:rPr>
              <a:t>d-dimensional</a:t>
            </a:r>
            <a:r>
              <a:rPr sz="3200" dirty="0">
                <a:solidFill>
                  <a:srgbClr val="000000"/>
                </a:solidFill>
              </a:rPr>
              <a:t> </a:t>
            </a:r>
            <a:r>
              <a:rPr sz="3200" b="1" spc="-5" dirty="0">
                <a:solidFill>
                  <a:srgbClr val="000000"/>
                </a:solidFill>
              </a:rPr>
              <a:t>embeddings </a:t>
            </a:r>
            <a:r>
              <a:rPr sz="3200" spc="-5" dirty="0">
                <a:solidFill>
                  <a:srgbClr val="000000"/>
                </a:solidFill>
              </a:rPr>
              <a:t>such</a:t>
            </a:r>
            <a:r>
              <a:rPr sz="3200" spc="-15" dirty="0">
                <a:solidFill>
                  <a:srgbClr val="000000"/>
                </a:solidFill>
              </a:rPr>
              <a:t> that</a:t>
            </a:r>
            <a:r>
              <a:rPr sz="3200" spc="-5" dirty="0">
                <a:solidFill>
                  <a:srgbClr val="000000"/>
                </a:solidFill>
              </a:rPr>
              <a:t> </a:t>
            </a:r>
            <a:r>
              <a:rPr sz="3200" spc="-10" dirty="0"/>
              <a:t>similar</a:t>
            </a:r>
            <a:r>
              <a:rPr sz="3200" spc="-5" dirty="0"/>
              <a:t> nodes</a:t>
            </a:r>
            <a:r>
              <a:rPr sz="3200" spc="-10" dirty="0"/>
              <a:t> </a:t>
            </a:r>
            <a:r>
              <a:rPr sz="3200" spc="-5" dirty="0"/>
              <a:t>in </a:t>
            </a:r>
            <a:r>
              <a:rPr sz="3200" spc="-890" dirty="0"/>
              <a:t> </a:t>
            </a:r>
            <a:r>
              <a:rPr sz="3200" spc="-5" dirty="0"/>
              <a:t>the </a:t>
            </a:r>
            <a:r>
              <a:rPr sz="3200" spc="-10" dirty="0"/>
              <a:t>network </a:t>
            </a:r>
            <a:r>
              <a:rPr sz="3200" spc="-20" dirty="0">
                <a:solidFill>
                  <a:srgbClr val="000000"/>
                </a:solidFill>
              </a:rPr>
              <a:t>are </a:t>
            </a:r>
            <a:r>
              <a:rPr sz="3200" spc="-5" dirty="0"/>
              <a:t>embedded close </a:t>
            </a:r>
            <a:r>
              <a:rPr sz="3200" dirty="0"/>
              <a:t> </a:t>
            </a:r>
            <a:r>
              <a:rPr sz="3200" spc="-15" dirty="0"/>
              <a:t>together</a:t>
            </a:r>
            <a:endParaRPr sz="3200" dirty="0"/>
          </a:p>
        </p:txBody>
      </p:sp>
      <p:graphicFrame>
        <p:nvGraphicFramePr>
          <p:cNvPr id="4" name="object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9561486"/>
              </p:ext>
            </p:extLst>
          </p:nvPr>
        </p:nvGraphicFramePr>
        <p:xfrm>
          <a:off x="7018716" y="3540936"/>
          <a:ext cx="3158488" cy="42255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64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64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64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641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2641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2641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2255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F0AD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F0AD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F0AD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F0AD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F0AD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F0AD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5" name="object 5"/>
          <p:cNvGrpSpPr/>
          <p:nvPr/>
        </p:nvGrpSpPr>
        <p:grpSpPr>
          <a:xfrm>
            <a:off x="1524395" y="2996444"/>
            <a:ext cx="5501005" cy="2519680"/>
            <a:chOff x="188930" y="4084760"/>
            <a:chExt cx="5501005" cy="2519680"/>
          </a:xfrm>
        </p:grpSpPr>
        <p:sp>
          <p:nvSpPr>
            <p:cNvPr id="6" name="object 6"/>
            <p:cNvSpPr/>
            <p:nvPr/>
          </p:nvSpPr>
          <p:spPr>
            <a:xfrm>
              <a:off x="3028954" y="4790224"/>
              <a:ext cx="2660650" cy="114300"/>
            </a:xfrm>
            <a:custGeom>
              <a:avLst/>
              <a:gdLst/>
              <a:ahLst/>
              <a:cxnLst/>
              <a:rect l="l" t="t" r="r" b="b"/>
              <a:pathLst>
                <a:path w="2660650" h="114300">
                  <a:moveTo>
                    <a:pt x="2622973" y="38016"/>
                  </a:moveTo>
                  <a:lnTo>
                    <a:pt x="2565317" y="38016"/>
                  </a:lnTo>
                  <a:lnTo>
                    <a:pt x="2572738" y="39480"/>
                  </a:lnTo>
                  <a:lnTo>
                    <a:pt x="2578811" y="43537"/>
                  </a:lnTo>
                  <a:lnTo>
                    <a:pt x="2582921" y="49574"/>
                  </a:lnTo>
                  <a:lnTo>
                    <a:pt x="2584451" y="56983"/>
                  </a:lnTo>
                  <a:lnTo>
                    <a:pt x="2582986" y="64405"/>
                  </a:lnTo>
                  <a:lnTo>
                    <a:pt x="2578930" y="70478"/>
                  </a:lnTo>
                  <a:lnTo>
                    <a:pt x="2572893" y="74586"/>
                  </a:lnTo>
                  <a:lnTo>
                    <a:pt x="2565485" y="76116"/>
                  </a:lnTo>
                  <a:lnTo>
                    <a:pt x="2546435" y="76199"/>
                  </a:lnTo>
                  <a:lnTo>
                    <a:pt x="2546601" y="114300"/>
                  </a:lnTo>
                  <a:lnTo>
                    <a:pt x="2660651" y="56649"/>
                  </a:lnTo>
                  <a:lnTo>
                    <a:pt x="2622973" y="38016"/>
                  </a:lnTo>
                  <a:close/>
                </a:path>
                <a:path w="2660650" h="114300">
                  <a:moveTo>
                    <a:pt x="2546268" y="38099"/>
                  </a:moveTo>
                  <a:lnTo>
                    <a:pt x="18966" y="49162"/>
                  </a:lnTo>
                  <a:lnTo>
                    <a:pt x="0" y="68295"/>
                  </a:lnTo>
                  <a:lnTo>
                    <a:pt x="1529" y="75704"/>
                  </a:lnTo>
                  <a:lnTo>
                    <a:pt x="5638" y="81742"/>
                  </a:lnTo>
                  <a:lnTo>
                    <a:pt x="11711" y="85798"/>
                  </a:lnTo>
                  <a:lnTo>
                    <a:pt x="19133" y="87262"/>
                  </a:lnTo>
                  <a:lnTo>
                    <a:pt x="2546435" y="76199"/>
                  </a:lnTo>
                  <a:lnTo>
                    <a:pt x="2546268" y="38099"/>
                  </a:lnTo>
                  <a:close/>
                </a:path>
                <a:path w="2660650" h="114300">
                  <a:moveTo>
                    <a:pt x="2565317" y="38016"/>
                  </a:moveTo>
                  <a:lnTo>
                    <a:pt x="2546268" y="38099"/>
                  </a:lnTo>
                  <a:lnTo>
                    <a:pt x="2546435" y="76199"/>
                  </a:lnTo>
                  <a:lnTo>
                    <a:pt x="2565485" y="76116"/>
                  </a:lnTo>
                  <a:lnTo>
                    <a:pt x="2572893" y="74586"/>
                  </a:lnTo>
                  <a:lnTo>
                    <a:pt x="2578930" y="70478"/>
                  </a:lnTo>
                  <a:lnTo>
                    <a:pt x="2582986" y="64405"/>
                  </a:lnTo>
                  <a:lnTo>
                    <a:pt x="2584451" y="56983"/>
                  </a:lnTo>
                  <a:lnTo>
                    <a:pt x="2582921" y="49574"/>
                  </a:lnTo>
                  <a:lnTo>
                    <a:pt x="2578811" y="43537"/>
                  </a:lnTo>
                  <a:lnTo>
                    <a:pt x="2572738" y="39480"/>
                  </a:lnTo>
                  <a:lnTo>
                    <a:pt x="2565317" y="38016"/>
                  </a:lnTo>
                  <a:close/>
                </a:path>
                <a:path w="2660650" h="114300">
                  <a:moveTo>
                    <a:pt x="2546102" y="0"/>
                  </a:moveTo>
                  <a:lnTo>
                    <a:pt x="2546268" y="38099"/>
                  </a:lnTo>
                  <a:lnTo>
                    <a:pt x="2622973" y="38016"/>
                  </a:lnTo>
                  <a:lnTo>
                    <a:pt x="254610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8930" y="4084760"/>
              <a:ext cx="2873340" cy="2519359"/>
            </a:xfrm>
            <a:prstGeom prst="rect">
              <a:avLst/>
            </a:prstGeom>
          </p:spPr>
        </p:pic>
      </p:grpSp>
      <p:sp>
        <p:nvSpPr>
          <p:cNvPr id="8" name="object 8"/>
          <p:cNvSpPr/>
          <p:nvPr/>
        </p:nvSpPr>
        <p:spPr>
          <a:xfrm>
            <a:off x="7025072" y="3986465"/>
            <a:ext cx="3158490" cy="387985"/>
          </a:xfrm>
          <a:custGeom>
            <a:avLst/>
            <a:gdLst/>
            <a:ahLst/>
            <a:cxnLst/>
            <a:rect l="l" t="t" r="r" b="b"/>
            <a:pathLst>
              <a:path w="3158490" h="387985">
                <a:moveTo>
                  <a:pt x="3158184" y="0"/>
                </a:moveTo>
                <a:lnTo>
                  <a:pt x="3153232" y="44457"/>
                </a:lnTo>
                <a:lnTo>
                  <a:pt x="3139127" y="85269"/>
                </a:lnTo>
                <a:lnTo>
                  <a:pt x="3116995" y="121269"/>
                </a:lnTo>
                <a:lnTo>
                  <a:pt x="3087961" y="151296"/>
                </a:lnTo>
                <a:lnTo>
                  <a:pt x="3053150" y="174185"/>
                </a:lnTo>
                <a:lnTo>
                  <a:pt x="3013688" y="188771"/>
                </a:lnTo>
                <a:lnTo>
                  <a:pt x="2970700" y="193892"/>
                </a:lnTo>
                <a:lnTo>
                  <a:pt x="1774914" y="193892"/>
                </a:lnTo>
                <a:lnTo>
                  <a:pt x="1731925" y="199013"/>
                </a:lnTo>
                <a:lnTo>
                  <a:pt x="1692462" y="213599"/>
                </a:lnTo>
                <a:lnTo>
                  <a:pt x="1657651" y="236488"/>
                </a:lnTo>
                <a:lnTo>
                  <a:pt x="1628617" y="266515"/>
                </a:lnTo>
                <a:lnTo>
                  <a:pt x="1606485" y="302515"/>
                </a:lnTo>
                <a:lnTo>
                  <a:pt x="1592380" y="343327"/>
                </a:lnTo>
                <a:lnTo>
                  <a:pt x="1587429" y="387785"/>
                </a:lnTo>
                <a:lnTo>
                  <a:pt x="1582477" y="343327"/>
                </a:lnTo>
                <a:lnTo>
                  <a:pt x="1568373" y="302515"/>
                </a:lnTo>
                <a:lnTo>
                  <a:pt x="1546241" y="266515"/>
                </a:lnTo>
                <a:lnTo>
                  <a:pt x="1517206" y="236488"/>
                </a:lnTo>
                <a:lnTo>
                  <a:pt x="1482395" y="213599"/>
                </a:lnTo>
                <a:lnTo>
                  <a:pt x="1442933" y="199013"/>
                </a:lnTo>
                <a:lnTo>
                  <a:pt x="1399945" y="193892"/>
                </a:lnTo>
                <a:lnTo>
                  <a:pt x="187484" y="193892"/>
                </a:lnTo>
                <a:lnTo>
                  <a:pt x="144495" y="188771"/>
                </a:lnTo>
                <a:lnTo>
                  <a:pt x="105033" y="174185"/>
                </a:lnTo>
                <a:lnTo>
                  <a:pt x="70222" y="151296"/>
                </a:lnTo>
                <a:lnTo>
                  <a:pt x="41188" y="121269"/>
                </a:lnTo>
                <a:lnTo>
                  <a:pt x="19056" y="85269"/>
                </a:lnTo>
                <a:lnTo>
                  <a:pt x="4951" y="44457"/>
                </a:lnTo>
                <a:lnTo>
                  <a:pt x="0" y="0"/>
                </a:lnTo>
              </a:path>
            </a:pathLst>
          </a:custGeom>
          <a:ln w="6350">
            <a:solidFill>
              <a:srgbClr val="9611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6879288" y="4022334"/>
            <a:ext cx="3247390" cy="1619885"/>
          </a:xfrm>
          <a:prstGeom prst="rect">
            <a:avLst/>
          </a:prstGeom>
        </p:spPr>
        <p:txBody>
          <a:bodyPr vert="horz" wrap="square" lIns="0" tIns="225425" rIns="0" bIns="0" rtlCol="0">
            <a:spAutoFit/>
          </a:bodyPr>
          <a:lstStyle/>
          <a:p>
            <a:pPr marL="358140" algn="ctr">
              <a:spcBef>
                <a:spcPts val="1775"/>
              </a:spcBef>
            </a:pPr>
            <a:r>
              <a:rPr sz="4800" spc="607" baseline="-20833" dirty="0">
                <a:latin typeface="Cambria Math"/>
                <a:cs typeface="Cambria Math"/>
              </a:rPr>
              <a:t>ℝ</a:t>
            </a:r>
            <a:r>
              <a:rPr lang="en-AU" sz="2300" spc="405" dirty="0">
                <a:latin typeface="Cambria Math"/>
                <a:cs typeface="Cambria Math"/>
              </a:rPr>
              <a:t>d</a:t>
            </a:r>
            <a:endParaRPr sz="2300" dirty="0">
              <a:latin typeface="Cambria Math"/>
              <a:cs typeface="Cambria Math"/>
            </a:endParaRPr>
          </a:p>
          <a:p>
            <a:pPr marL="867410" marR="30480" indent="-829944">
              <a:lnSpc>
                <a:spcPct val="100800"/>
              </a:lnSpc>
              <a:spcBef>
                <a:spcPts val="1230"/>
              </a:spcBef>
            </a:pPr>
            <a:r>
              <a:rPr sz="2400" spc="-5" dirty="0">
                <a:latin typeface="Arial"/>
                <a:cs typeface="Arial"/>
              </a:rPr>
              <a:t>Feature representation,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embedding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3731571" y="3121480"/>
            <a:ext cx="6141720" cy="8883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  <a:tabLst>
                <a:tab pos="3849370" algn="l"/>
              </a:tabLst>
            </a:pPr>
            <a:r>
              <a:rPr sz="2800" dirty="0">
                <a:solidFill>
                  <a:srgbClr val="961100"/>
                </a:solidFill>
                <a:latin typeface="Arial"/>
                <a:cs typeface="Arial"/>
              </a:rPr>
              <a:t>node	representation</a:t>
            </a:r>
            <a:endParaRPr sz="2800" dirty="0">
              <a:latin typeface="Arial"/>
              <a:cs typeface="Arial"/>
            </a:endParaRPr>
          </a:p>
          <a:p>
            <a:pPr marL="142240">
              <a:spcBef>
                <a:spcPts val="10"/>
              </a:spcBef>
            </a:pPr>
            <a:r>
              <a:rPr sz="2850" spc="-30" dirty="0">
                <a:latin typeface="Arial"/>
                <a:cs typeface="Arial"/>
              </a:rPr>
              <a:t>u</a:t>
            </a:r>
            <a:endParaRPr sz="2850" dirty="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501722" y="3374781"/>
            <a:ext cx="2413635" cy="919480"/>
          </a:xfrm>
          <a:prstGeom prst="rect">
            <a:avLst/>
          </a:prstGeom>
        </p:spPr>
        <p:txBody>
          <a:bodyPr vert="horz" wrap="square" lIns="0" tIns="59690" rIns="0" bIns="0" rtlCol="0">
            <a:spAutoFit/>
          </a:bodyPr>
          <a:lstStyle/>
          <a:p>
            <a:pPr marL="38100">
              <a:spcBef>
                <a:spcPts val="470"/>
              </a:spcBef>
            </a:pPr>
            <a:r>
              <a:rPr spc="-5" dirty="0">
                <a:solidFill>
                  <a:srgbClr val="FF0000"/>
                </a:solidFill>
                <a:latin typeface="Arial"/>
                <a:cs typeface="Arial"/>
              </a:rPr>
              <a:t>Learn</a:t>
            </a:r>
            <a:r>
              <a:rPr spc="-2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FF0000"/>
                </a:solidFill>
                <a:latin typeface="Arial"/>
                <a:cs typeface="Arial"/>
              </a:rPr>
              <a:t>a</a:t>
            </a:r>
            <a:r>
              <a:rPr spc="-2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FF0000"/>
                </a:solidFill>
                <a:latin typeface="Arial"/>
                <a:cs typeface="Arial"/>
              </a:rPr>
              <a:t>neural</a:t>
            </a:r>
            <a:r>
              <a:rPr spc="-2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FF0000"/>
                </a:solidFill>
                <a:latin typeface="Arial"/>
                <a:cs typeface="Arial"/>
              </a:rPr>
              <a:t>network</a:t>
            </a:r>
            <a:endParaRPr dirty="0">
              <a:latin typeface="Arial"/>
              <a:cs typeface="Arial"/>
            </a:endParaRPr>
          </a:p>
          <a:p>
            <a:pPr marL="233045">
              <a:spcBef>
                <a:spcPts val="665"/>
              </a:spcBef>
            </a:pPr>
            <a:r>
              <a:rPr sz="3200" spc="-5" dirty="0">
                <a:solidFill>
                  <a:srgbClr val="FF0000"/>
                </a:solidFill>
                <a:latin typeface="Cambria Math"/>
                <a:cs typeface="Cambria Math"/>
              </a:rPr>
              <a:t>𝒇</a:t>
            </a:r>
            <a:r>
              <a:rPr sz="3200" dirty="0">
                <a:solidFill>
                  <a:srgbClr val="FF0000"/>
                </a:solidFill>
                <a:latin typeface="Cambria Math"/>
                <a:cs typeface="Cambria Math"/>
              </a:rPr>
              <a:t>:</a:t>
            </a:r>
            <a:r>
              <a:rPr sz="3200" spc="-165" dirty="0">
                <a:solidFill>
                  <a:srgbClr val="FF0000"/>
                </a:solidFill>
                <a:latin typeface="Cambria Math"/>
                <a:cs typeface="Cambria Math"/>
              </a:rPr>
              <a:t> </a:t>
            </a:r>
            <a:r>
              <a:rPr sz="3200" dirty="0">
                <a:solidFill>
                  <a:srgbClr val="FF0000"/>
                </a:solidFill>
                <a:latin typeface="Cambria Math"/>
                <a:cs typeface="Cambria Math"/>
              </a:rPr>
              <a:t>𝑢</a:t>
            </a:r>
            <a:r>
              <a:rPr sz="3200" spc="265" dirty="0">
                <a:solidFill>
                  <a:srgbClr val="FF0000"/>
                </a:solidFill>
                <a:latin typeface="Cambria Math"/>
                <a:cs typeface="Cambria Math"/>
              </a:rPr>
              <a:t> </a:t>
            </a:r>
            <a:r>
              <a:rPr sz="3200" dirty="0">
                <a:solidFill>
                  <a:srgbClr val="FF0000"/>
                </a:solidFill>
                <a:latin typeface="Cambria Math"/>
                <a:cs typeface="Cambria Math"/>
              </a:rPr>
              <a:t>→</a:t>
            </a:r>
            <a:r>
              <a:rPr sz="3200" spc="190" dirty="0">
                <a:solidFill>
                  <a:srgbClr val="FF0000"/>
                </a:solidFill>
                <a:latin typeface="Cambria Math"/>
                <a:cs typeface="Cambria Math"/>
              </a:rPr>
              <a:t> </a:t>
            </a:r>
            <a:r>
              <a:rPr sz="3200" dirty="0">
                <a:solidFill>
                  <a:srgbClr val="FF0000"/>
                </a:solidFill>
                <a:latin typeface="Cambria Math"/>
                <a:cs typeface="Cambria Math"/>
              </a:rPr>
              <a:t>ℝ</a:t>
            </a:r>
            <a:r>
              <a:rPr lang="en-AU" sz="3450" spc="1214" baseline="28985" dirty="0">
                <a:solidFill>
                  <a:srgbClr val="FF0000"/>
                </a:solidFill>
                <a:latin typeface="Cambria Math"/>
                <a:cs typeface="Cambria Math"/>
              </a:rPr>
              <a:t>d</a:t>
            </a:r>
            <a:endParaRPr sz="3450" baseline="28985" dirty="0">
              <a:latin typeface="Cambria Math"/>
              <a:cs typeface="Cambria Math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FC3F5F09-362D-4BC2-89D2-E96C68BF7407}"/>
              </a:ext>
            </a:extLst>
          </p:cNvPr>
          <p:cNvSpPr txBox="1"/>
          <p:nvPr/>
        </p:nvSpPr>
        <p:spPr>
          <a:xfrm>
            <a:off x="1120806" y="337902"/>
            <a:ext cx="60945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dirty="0">
                <a:solidFill>
                  <a:srgbClr val="C00000"/>
                </a:solidFill>
                <a:latin typeface="Arial"/>
                <a:cs typeface="Arial"/>
              </a:rPr>
              <a:t>Graph Representation Learning </a:t>
            </a:r>
            <a:endParaRPr lang="zh-CN" altLang="en-US" sz="28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1790</TotalTime>
  <Words>983</Words>
  <Application>Microsoft Office PowerPoint</Application>
  <PresentationFormat>Widescreen</PresentationFormat>
  <Paragraphs>200</Paragraphs>
  <Slides>35</Slides>
  <Notes>34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4" baseType="lpstr">
      <vt:lpstr>Arial</vt:lpstr>
      <vt:lpstr>Calibri</vt:lpstr>
      <vt:lpstr>Calibri Light</vt:lpstr>
      <vt:lpstr>Cambria Math</vt:lpstr>
      <vt:lpstr>Corbel</vt:lpstr>
      <vt:lpstr>Times New Roman</vt:lpstr>
      <vt:lpstr>Wingdings</vt:lpstr>
      <vt:lpstr>Wingdings 2</vt:lpstr>
      <vt:lpstr>Office 主题​​</vt:lpstr>
      <vt:lpstr>Introduction  Machine learning methods on Graphs</vt:lpstr>
      <vt:lpstr>PowerPoint Presentation</vt:lpstr>
      <vt:lpstr>Main question:</vt:lpstr>
      <vt:lpstr>Complex domains have a rich relational  structure, which can be represented as a  relational graph</vt:lpstr>
      <vt:lpstr>PowerPoint Presentation</vt:lpstr>
      <vt:lpstr>Networks are complex.</vt:lpstr>
      <vt:lpstr>PowerPoint Presentation</vt:lpstr>
      <vt:lpstr>PowerPoint Presentation</vt:lpstr>
      <vt:lpstr>Map nodes to d-dimensional embeddings such that similar nodes in  the network are embedded close  together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 protein chain acquires its native 3D structure</vt:lpstr>
      <vt:lpstr>Computationally predict a protein’s 3D structure  based solely on its amino acid sequence</vt:lpstr>
      <vt:lpstr>PowerPoint Presentation</vt:lpstr>
      <vt:lpstr>PowerPoint Presentation</vt:lpstr>
      <vt:lpstr>PowerPoint Presentation</vt:lpstr>
      <vt:lpstr>PowerPoint Presentation</vt:lpstr>
      <vt:lpstr>Task: Recommend related pins to users</vt:lpstr>
      <vt:lpstr>Many patients take multiple drugs to treat  complex or co-existing diseases:</vt:lpstr>
      <vt:lpstr>PowerPoint Presentation</vt:lpstr>
      <vt:lpstr>Drug c</vt:lpstr>
      <vt:lpstr>PowerPoint Presentation</vt:lpstr>
      <vt:lpstr>PowerPoint Presentation</vt:lpstr>
      <vt:lpstr>PowerPoint Presentation</vt:lpstr>
      <vt:lpstr>Predict via Graph Neural Networks</vt:lpstr>
      <vt:lpstr>PowerPoint Presentation</vt:lpstr>
      <vt:lpstr>PowerPoint Presentation</vt:lpstr>
      <vt:lpstr>PowerPoint Presentation</vt:lpstr>
      <vt:lpstr>Graph generation: Generating novel molecules</vt:lpstr>
      <vt:lpstr>Physical simulation as a graph:</vt:lpstr>
      <vt:lpstr>A graph evolution task: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COMP9312 - Machine learning methods on Graphs</dc:title>
  <dc:creator>Kai Wang</dc:creator>
  <cp:lastModifiedBy>Michael Yu</cp:lastModifiedBy>
  <cp:revision>55</cp:revision>
  <dcterms:created xsi:type="dcterms:W3CDTF">2021-05-28T07:12:24Z</dcterms:created>
  <dcterms:modified xsi:type="dcterms:W3CDTF">2022-07-08T02:27:09Z</dcterms:modified>
</cp:coreProperties>
</file>